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77" r:id="rId4"/>
    <p:sldId id="378" r:id="rId5"/>
    <p:sldId id="375" r:id="rId6"/>
    <p:sldId id="376" r:id="rId7"/>
    <p:sldId id="382" r:id="rId8"/>
    <p:sldId id="381" r:id="rId9"/>
    <p:sldId id="380" r:id="rId10"/>
    <p:sldId id="386" r:id="rId11"/>
    <p:sldId id="385" r:id="rId12"/>
    <p:sldId id="392" r:id="rId13"/>
    <p:sldId id="384" r:id="rId14"/>
    <p:sldId id="398" r:id="rId15"/>
    <p:sldId id="383" r:id="rId16"/>
    <p:sldId id="423" r:id="rId17"/>
    <p:sldId id="424" r:id="rId18"/>
    <p:sldId id="428" r:id="rId19"/>
    <p:sldId id="390" r:id="rId20"/>
    <p:sldId id="389" r:id="rId21"/>
    <p:sldId id="425" r:id="rId22"/>
    <p:sldId id="426" r:id="rId23"/>
    <p:sldId id="413" r:id="rId24"/>
    <p:sldId id="395" r:id="rId25"/>
    <p:sldId id="400" r:id="rId26"/>
    <p:sldId id="394" r:id="rId27"/>
    <p:sldId id="429" r:id="rId28"/>
    <p:sldId id="421" r:id="rId29"/>
    <p:sldId id="422" r:id="rId30"/>
    <p:sldId id="374" r:id="rId31"/>
    <p:sldId id="402" r:id="rId32"/>
    <p:sldId id="403" r:id="rId33"/>
    <p:sldId id="401" r:id="rId34"/>
    <p:sldId id="408" r:id="rId35"/>
    <p:sldId id="406" r:id="rId36"/>
    <p:sldId id="405" r:id="rId37"/>
    <p:sldId id="404" r:id="rId38"/>
    <p:sldId id="407" r:id="rId39"/>
    <p:sldId id="396" r:id="rId4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586C13-83D8-4745-8856-E275C7997FC3}" v="30" dt="2023-11-10T11:18:00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7" autoAdjust="0"/>
    <p:restoredTop sz="94660"/>
  </p:normalViewPr>
  <p:slideViewPr>
    <p:cSldViewPr>
      <p:cViewPr varScale="1">
        <p:scale>
          <a:sx n="74" d="100"/>
          <a:sy n="74" d="100"/>
        </p:scale>
        <p:origin x="191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Kubasová" userId="166921b97acfd5eb" providerId="LiveId" clId="{53586C13-83D8-4745-8856-E275C7997FC3}"/>
    <pc:docChg chg="undo redo custSel addSld delSld modSld sldOrd">
      <pc:chgData name="Jana Kubasová" userId="166921b97acfd5eb" providerId="LiveId" clId="{53586C13-83D8-4745-8856-E275C7997FC3}" dt="2023-11-10T11:18:20.453" v="2621" actId="20577"/>
      <pc:docMkLst>
        <pc:docMk/>
      </pc:docMkLst>
      <pc:sldChg chg="modSp mod">
        <pc:chgData name="Jana Kubasová" userId="166921b97acfd5eb" providerId="LiveId" clId="{53586C13-83D8-4745-8856-E275C7997FC3}" dt="2023-11-07T10:08:04.193" v="6" actId="13926"/>
        <pc:sldMkLst>
          <pc:docMk/>
          <pc:sldMk cId="0" sldId="256"/>
        </pc:sldMkLst>
        <pc:spChg chg="mod">
          <ac:chgData name="Jana Kubasová" userId="166921b97acfd5eb" providerId="LiveId" clId="{53586C13-83D8-4745-8856-E275C7997FC3}" dt="2023-11-07T10:08:04.193" v="6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Jana Kubasová" userId="166921b97acfd5eb" providerId="LiveId" clId="{53586C13-83D8-4745-8856-E275C7997FC3}" dt="2023-11-09T14:18:25.275" v="1909" actId="20577"/>
        <pc:sldMkLst>
          <pc:docMk/>
          <pc:sldMk cId="1676777245" sldId="374"/>
        </pc:sldMkLst>
        <pc:spChg chg="mod">
          <ac:chgData name="Jana Kubasová" userId="166921b97acfd5eb" providerId="LiveId" clId="{53586C13-83D8-4745-8856-E275C7997FC3}" dt="2023-11-09T14:18:25.275" v="1909" actId="2057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Jana Kubasová" userId="166921b97acfd5eb" providerId="LiveId" clId="{53586C13-83D8-4745-8856-E275C7997FC3}" dt="2023-11-07T10:11:18.384" v="27" actId="20577"/>
        <pc:sldMkLst>
          <pc:docMk/>
          <pc:sldMk cId="1494486852" sldId="376"/>
        </pc:sldMkLst>
        <pc:graphicFrameChg chg="mod modGraphic">
          <ac:chgData name="Jana Kubasová" userId="166921b97acfd5eb" providerId="LiveId" clId="{53586C13-83D8-4745-8856-E275C7997FC3}" dt="2023-11-07T10:11:18.384" v="27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Jana Kubasová" userId="166921b97acfd5eb" providerId="LiveId" clId="{53586C13-83D8-4745-8856-E275C7997FC3}" dt="2023-11-10T09:45:40.468" v="2056" actId="20577"/>
        <pc:sldMkLst>
          <pc:docMk/>
          <pc:sldMk cId="517551496" sldId="380"/>
        </pc:sldMkLst>
        <pc:spChg chg="mod">
          <ac:chgData name="Jana Kubasová" userId="166921b97acfd5eb" providerId="LiveId" clId="{53586C13-83D8-4745-8856-E275C7997FC3}" dt="2023-11-07T10:43:25.216" v="272" actId="1076"/>
          <ac:spMkLst>
            <pc:docMk/>
            <pc:sldMk cId="517551496" sldId="380"/>
            <ac:spMk id="2" creationId="{00484786-0570-7824-F7AF-91A4253E40B6}"/>
          </ac:spMkLst>
        </pc:spChg>
        <pc:spChg chg="mod">
          <ac:chgData name="Jana Kubasová" userId="166921b97acfd5eb" providerId="LiveId" clId="{53586C13-83D8-4745-8856-E275C7997FC3}" dt="2023-11-10T09:45:40.468" v="2056" actId="20577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Jana Kubasová" userId="166921b97acfd5eb" providerId="LiveId" clId="{53586C13-83D8-4745-8856-E275C7997FC3}" dt="2023-11-10T09:43:52.243" v="2052" actId="123"/>
        <pc:sldMkLst>
          <pc:docMk/>
          <pc:sldMk cId="686662041" sldId="381"/>
        </pc:sldMkLst>
        <pc:spChg chg="mod">
          <ac:chgData name="Jana Kubasová" userId="166921b97acfd5eb" providerId="LiveId" clId="{53586C13-83D8-4745-8856-E275C7997FC3}" dt="2023-11-10T09:43:52.243" v="2052" actId="123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Jana Kubasová" userId="166921b97acfd5eb" providerId="LiveId" clId="{53586C13-83D8-4745-8856-E275C7997FC3}" dt="2023-11-07T10:13:20.404" v="42" actId="255"/>
        <pc:sldMkLst>
          <pc:docMk/>
          <pc:sldMk cId="280866135" sldId="382"/>
        </pc:sldMkLst>
        <pc:graphicFrameChg chg="mod modGraphic">
          <ac:chgData name="Jana Kubasová" userId="166921b97acfd5eb" providerId="LiveId" clId="{53586C13-83D8-4745-8856-E275C7997FC3}" dt="2023-11-07T10:13:20.404" v="42" actId="255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Jana Kubasová" userId="166921b97acfd5eb" providerId="LiveId" clId="{53586C13-83D8-4745-8856-E275C7997FC3}" dt="2023-11-07T11:03:04.588" v="423" actId="14100"/>
        <pc:sldMkLst>
          <pc:docMk/>
          <pc:sldMk cId="3097249674" sldId="383"/>
        </pc:sldMkLst>
        <pc:graphicFrameChg chg="modGraphic">
          <ac:chgData name="Jana Kubasová" userId="166921b97acfd5eb" providerId="LiveId" clId="{53586C13-83D8-4745-8856-E275C7997FC3}" dt="2023-11-07T11:03:04.588" v="423" actId="14100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Jana Kubasová" userId="166921b97acfd5eb" providerId="LiveId" clId="{53586C13-83D8-4745-8856-E275C7997FC3}" dt="2023-11-07T10:46:24.919" v="314" actId="113"/>
        <pc:sldMkLst>
          <pc:docMk/>
          <pc:sldMk cId="1214232134" sldId="386"/>
        </pc:sldMkLst>
        <pc:spChg chg="mod">
          <ac:chgData name="Jana Kubasová" userId="166921b97acfd5eb" providerId="LiveId" clId="{53586C13-83D8-4745-8856-E275C7997FC3}" dt="2023-11-07T10:46:24.919" v="314" actId="113"/>
          <ac:spMkLst>
            <pc:docMk/>
            <pc:sldMk cId="1214232134" sldId="386"/>
            <ac:spMk id="3" creationId="{AB4F9F99-A003-12C2-EE36-B17A7913F5FD}"/>
          </ac:spMkLst>
        </pc:spChg>
      </pc:sldChg>
      <pc:sldChg chg="modSp mod">
        <pc:chgData name="Jana Kubasová" userId="166921b97acfd5eb" providerId="LiveId" clId="{53586C13-83D8-4745-8856-E275C7997FC3}" dt="2023-11-08T13:41:13.326" v="1163" actId="20577"/>
        <pc:sldMkLst>
          <pc:docMk/>
          <pc:sldMk cId="3148556855" sldId="389"/>
        </pc:sldMkLst>
        <pc:spChg chg="mod">
          <ac:chgData name="Jana Kubasová" userId="166921b97acfd5eb" providerId="LiveId" clId="{53586C13-83D8-4745-8856-E275C7997FC3}" dt="2023-11-08T13:41:13.326" v="1163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">
        <pc:chgData name="Jana Kubasová" userId="166921b97acfd5eb" providerId="LiveId" clId="{53586C13-83D8-4745-8856-E275C7997FC3}" dt="2023-11-08T10:31:53.942" v="672" actId="1076"/>
        <pc:sldMkLst>
          <pc:docMk/>
          <pc:sldMk cId="325550378" sldId="390"/>
        </pc:sldMkLst>
        <pc:spChg chg="mod">
          <ac:chgData name="Jana Kubasová" userId="166921b97acfd5eb" providerId="LiveId" clId="{53586C13-83D8-4745-8856-E275C7997FC3}" dt="2023-11-08T10:31:53.942" v="672" actId="1076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Jana Kubasová" userId="166921b97acfd5eb" providerId="LiveId" clId="{53586C13-83D8-4745-8856-E275C7997FC3}" dt="2023-11-07T10:53:58.069" v="369" actId="14100"/>
        <pc:sldMkLst>
          <pc:docMk/>
          <pc:sldMk cId="2406375205" sldId="392"/>
        </pc:sldMkLst>
        <pc:spChg chg="mod">
          <ac:chgData name="Jana Kubasová" userId="166921b97acfd5eb" providerId="LiveId" clId="{53586C13-83D8-4745-8856-E275C7997FC3}" dt="2023-11-07T10:53:58.069" v="369" actId="14100"/>
          <ac:spMkLst>
            <pc:docMk/>
            <pc:sldMk cId="2406375205" sldId="392"/>
            <ac:spMk id="4" creationId="{80992290-5B3E-0BB8-2172-6D3B456CC9FE}"/>
          </ac:spMkLst>
        </pc:spChg>
      </pc:sldChg>
      <pc:sldChg chg="addSp delSp modSp mod">
        <pc:chgData name="Jana Kubasová" userId="166921b97acfd5eb" providerId="LiveId" clId="{53586C13-83D8-4745-8856-E275C7997FC3}" dt="2023-11-10T11:17:16.671" v="2581" actId="20577"/>
        <pc:sldMkLst>
          <pc:docMk/>
          <pc:sldMk cId="3526692091" sldId="394"/>
        </pc:sldMkLst>
        <pc:spChg chg="mod">
          <ac:chgData name="Jana Kubasová" userId="166921b97acfd5eb" providerId="LiveId" clId="{53586C13-83D8-4745-8856-E275C7997FC3}" dt="2023-11-10T11:17:16.671" v="2581" actId="20577"/>
          <ac:spMkLst>
            <pc:docMk/>
            <pc:sldMk cId="3526692091" sldId="394"/>
            <ac:spMk id="13" creationId="{F34D10D5-D705-04F0-9B1D-5F362135AD20}"/>
          </ac:spMkLst>
        </pc:spChg>
        <pc:graphicFrameChg chg="del">
          <ac:chgData name="Jana Kubasová" userId="166921b97acfd5eb" providerId="LiveId" clId="{53586C13-83D8-4745-8856-E275C7997FC3}" dt="2023-11-09T12:38:52.673" v="1437" actId="478"/>
          <ac:graphicFrameMkLst>
            <pc:docMk/>
            <pc:sldMk cId="3526692091" sldId="394"/>
            <ac:graphicFrameMk id="3" creationId="{76AA816C-6E14-B2C7-FDB0-64E90BEA6C73}"/>
          </ac:graphicFrameMkLst>
        </pc:graphicFrameChg>
        <pc:graphicFrameChg chg="add mod modGraphic">
          <ac:chgData name="Jana Kubasová" userId="166921b97acfd5eb" providerId="LiveId" clId="{53586C13-83D8-4745-8856-E275C7997FC3}" dt="2023-11-09T12:40:28.597" v="1445" actId="207"/>
          <ac:graphicFrameMkLst>
            <pc:docMk/>
            <pc:sldMk cId="3526692091" sldId="394"/>
            <ac:graphicFrameMk id="4" creationId="{5EE7B873-2C9B-C0C9-3BB5-4D40B6A33852}"/>
          </ac:graphicFrameMkLst>
        </pc:graphicFrameChg>
      </pc:sldChg>
      <pc:sldChg chg="modSp mod">
        <pc:chgData name="Jana Kubasová" userId="166921b97acfd5eb" providerId="LiveId" clId="{53586C13-83D8-4745-8856-E275C7997FC3}" dt="2023-11-10T10:11:11.339" v="2069" actId="123"/>
        <pc:sldMkLst>
          <pc:docMk/>
          <pc:sldMk cId="1536418590" sldId="400"/>
        </pc:sldMkLst>
        <pc:spChg chg="mod">
          <ac:chgData name="Jana Kubasová" userId="166921b97acfd5eb" providerId="LiveId" clId="{53586C13-83D8-4745-8856-E275C7997FC3}" dt="2023-11-10T10:11:11.339" v="2069" actId="123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Jana Kubasová" userId="166921b97acfd5eb" providerId="LiveId" clId="{53586C13-83D8-4745-8856-E275C7997FC3}" dt="2023-11-09T14:19:30.959" v="1911" actId="20577"/>
        <pc:sldMkLst>
          <pc:docMk/>
          <pc:sldMk cId="2772187750" sldId="404"/>
        </pc:sldMkLst>
        <pc:spChg chg="mod">
          <ac:chgData name="Jana Kubasová" userId="166921b97acfd5eb" providerId="LiveId" clId="{53586C13-83D8-4745-8856-E275C7997FC3}" dt="2023-11-09T14:19:30.959" v="1911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addSp modSp mod">
        <pc:chgData name="Jana Kubasová" userId="166921b97acfd5eb" providerId="LiveId" clId="{53586C13-83D8-4745-8856-E275C7997FC3}" dt="2023-11-10T10:06:18.234" v="2064" actId="20577"/>
        <pc:sldMkLst>
          <pc:docMk/>
          <pc:sldMk cId="3886727078" sldId="413"/>
        </pc:sldMkLst>
        <pc:spChg chg="mod">
          <ac:chgData name="Jana Kubasová" userId="166921b97acfd5eb" providerId="LiveId" clId="{53586C13-83D8-4745-8856-E275C7997FC3}" dt="2023-11-10T10:06:18.234" v="2064" actId="20577"/>
          <ac:spMkLst>
            <pc:docMk/>
            <pc:sldMk cId="3886727078" sldId="413"/>
            <ac:spMk id="3" creationId="{E7EBDB08-6C7D-5AD1-7700-039980D4A43E}"/>
          </ac:spMkLst>
        </pc:spChg>
        <pc:spChg chg="add mod">
          <ac:chgData name="Jana Kubasová" userId="166921b97acfd5eb" providerId="LiveId" clId="{53586C13-83D8-4745-8856-E275C7997FC3}" dt="2023-11-08T13:15:57.298" v="894"/>
          <ac:spMkLst>
            <pc:docMk/>
            <pc:sldMk cId="3886727078" sldId="413"/>
            <ac:spMk id="4" creationId="{0F014123-01A5-A109-DCDB-9DBB82AD1617}"/>
          </ac:spMkLst>
        </pc:spChg>
      </pc:sldChg>
      <pc:sldChg chg="modSp mod">
        <pc:chgData name="Jana Kubasová" userId="166921b97acfd5eb" providerId="LiveId" clId="{53586C13-83D8-4745-8856-E275C7997FC3}" dt="2023-11-09T14:15:57.211" v="1887" actId="27636"/>
        <pc:sldMkLst>
          <pc:docMk/>
          <pc:sldMk cId="3059262204" sldId="421"/>
        </pc:sldMkLst>
        <pc:spChg chg="mod">
          <ac:chgData name="Jana Kubasová" userId="166921b97acfd5eb" providerId="LiveId" clId="{53586C13-83D8-4745-8856-E275C7997FC3}" dt="2023-11-09T14:15:57.211" v="1887" actId="27636"/>
          <ac:spMkLst>
            <pc:docMk/>
            <pc:sldMk cId="3059262204" sldId="421"/>
            <ac:spMk id="3" creationId="{E7EBDB08-6C7D-5AD1-7700-039980D4A43E}"/>
          </ac:spMkLst>
        </pc:spChg>
      </pc:sldChg>
      <pc:sldChg chg="modSp mod">
        <pc:chgData name="Jana Kubasová" userId="166921b97acfd5eb" providerId="LiveId" clId="{53586C13-83D8-4745-8856-E275C7997FC3}" dt="2023-11-09T14:16:35.648" v="1906" actId="11"/>
        <pc:sldMkLst>
          <pc:docMk/>
          <pc:sldMk cId="850210409" sldId="422"/>
        </pc:sldMkLst>
        <pc:spChg chg="mod">
          <ac:chgData name="Jana Kubasová" userId="166921b97acfd5eb" providerId="LiveId" clId="{53586C13-83D8-4745-8856-E275C7997FC3}" dt="2023-11-09T14:16:35.648" v="1906" actId="11"/>
          <ac:spMkLst>
            <pc:docMk/>
            <pc:sldMk cId="850210409" sldId="422"/>
            <ac:spMk id="3" creationId="{E7EBDB08-6C7D-5AD1-7700-039980D4A43E}"/>
          </ac:spMkLst>
        </pc:spChg>
      </pc:sldChg>
      <pc:sldChg chg="modSp mod">
        <pc:chgData name="Jana Kubasová" userId="166921b97acfd5eb" providerId="LiveId" clId="{53586C13-83D8-4745-8856-E275C7997FC3}" dt="2023-11-07T11:04:39.611" v="440" actId="1036"/>
        <pc:sldMkLst>
          <pc:docMk/>
          <pc:sldMk cId="3923956007" sldId="423"/>
        </pc:sldMkLst>
        <pc:spChg chg="mod">
          <ac:chgData name="Jana Kubasová" userId="166921b97acfd5eb" providerId="LiveId" clId="{53586C13-83D8-4745-8856-E275C7997FC3}" dt="2023-11-07T11:04:39.611" v="440" actId="1036"/>
          <ac:spMkLst>
            <pc:docMk/>
            <pc:sldMk cId="3923956007" sldId="423"/>
            <ac:spMk id="3" creationId="{4AFAFEEB-1C69-E287-1D43-D38C46073453}"/>
          </ac:spMkLst>
        </pc:spChg>
      </pc:sldChg>
      <pc:sldChg chg="modSp mod">
        <pc:chgData name="Jana Kubasová" userId="166921b97acfd5eb" providerId="LiveId" clId="{53586C13-83D8-4745-8856-E275C7997FC3}" dt="2023-11-07T11:07:48.574" v="516" actId="403"/>
        <pc:sldMkLst>
          <pc:docMk/>
          <pc:sldMk cId="285125609" sldId="424"/>
        </pc:sldMkLst>
        <pc:spChg chg="mod">
          <ac:chgData name="Jana Kubasová" userId="166921b97acfd5eb" providerId="LiveId" clId="{53586C13-83D8-4745-8856-E275C7997FC3}" dt="2023-11-07T11:07:48.574" v="516" actId="403"/>
          <ac:spMkLst>
            <pc:docMk/>
            <pc:sldMk cId="285125609" sldId="424"/>
            <ac:spMk id="3" creationId="{7D868664-5E5A-20FE-602C-06403655581A}"/>
          </ac:spMkLst>
        </pc:spChg>
      </pc:sldChg>
      <pc:sldChg chg="modSp mod">
        <pc:chgData name="Jana Kubasová" userId="166921b97acfd5eb" providerId="LiveId" clId="{53586C13-83D8-4745-8856-E275C7997FC3}" dt="2023-11-08T13:12:34.613" v="857" actId="14100"/>
        <pc:sldMkLst>
          <pc:docMk/>
          <pc:sldMk cId="1022867483" sldId="425"/>
        </pc:sldMkLst>
        <pc:spChg chg="mod">
          <ac:chgData name="Jana Kubasová" userId="166921b97acfd5eb" providerId="LiveId" clId="{53586C13-83D8-4745-8856-E275C7997FC3}" dt="2023-11-08T13:12:34.613" v="857" actId="14100"/>
          <ac:spMkLst>
            <pc:docMk/>
            <pc:sldMk cId="1022867483" sldId="425"/>
            <ac:spMk id="3" creationId="{E7EBDB08-6C7D-5AD1-7700-039980D4A43E}"/>
          </ac:spMkLst>
        </pc:spChg>
      </pc:sldChg>
      <pc:sldChg chg="modSp add mod ord">
        <pc:chgData name="Jana Kubasová" userId="166921b97acfd5eb" providerId="LiveId" clId="{53586C13-83D8-4745-8856-E275C7997FC3}" dt="2023-11-09T12:26:28.358" v="1415" actId="20577"/>
        <pc:sldMkLst>
          <pc:docMk/>
          <pc:sldMk cId="1603245755" sldId="426"/>
        </pc:sldMkLst>
        <pc:spChg chg="mod">
          <ac:chgData name="Jana Kubasová" userId="166921b97acfd5eb" providerId="LiveId" clId="{53586C13-83D8-4745-8856-E275C7997FC3}" dt="2023-11-09T12:26:28.358" v="1415" actId="20577"/>
          <ac:spMkLst>
            <pc:docMk/>
            <pc:sldMk cId="1603245755" sldId="426"/>
            <ac:spMk id="3" creationId="{E7EBDB08-6C7D-5AD1-7700-039980D4A43E}"/>
          </ac:spMkLst>
        </pc:spChg>
        <pc:spChg chg="mod">
          <ac:chgData name="Jana Kubasová" userId="166921b97acfd5eb" providerId="LiveId" clId="{53586C13-83D8-4745-8856-E275C7997FC3}" dt="2023-11-08T13:26:46.837" v="954" actId="14100"/>
          <ac:spMkLst>
            <pc:docMk/>
            <pc:sldMk cId="1603245755" sldId="426"/>
            <ac:spMk id="4" creationId="{0F014123-01A5-A109-DCDB-9DBB82AD1617}"/>
          </ac:spMkLst>
        </pc:spChg>
      </pc:sldChg>
      <pc:sldChg chg="modSp new del mod">
        <pc:chgData name="Jana Kubasová" userId="166921b97acfd5eb" providerId="LiveId" clId="{53586C13-83D8-4745-8856-E275C7997FC3}" dt="2023-11-10T09:37:41.732" v="1918" actId="47"/>
        <pc:sldMkLst>
          <pc:docMk/>
          <pc:sldMk cId="1549654825" sldId="427"/>
        </pc:sldMkLst>
        <pc:spChg chg="mod">
          <ac:chgData name="Jana Kubasová" userId="166921b97acfd5eb" providerId="LiveId" clId="{53586C13-83D8-4745-8856-E275C7997FC3}" dt="2023-11-10T09:37:22.425" v="1916"/>
          <ac:spMkLst>
            <pc:docMk/>
            <pc:sldMk cId="1549654825" sldId="427"/>
            <ac:spMk id="3" creationId="{8193FE36-AF7E-2BDE-CC8B-C2296127AA63}"/>
          </ac:spMkLst>
        </pc:spChg>
      </pc:sldChg>
      <pc:sldChg chg="addSp delSp modSp add mod ord">
        <pc:chgData name="Jana Kubasová" userId="166921b97acfd5eb" providerId="LiveId" clId="{53586C13-83D8-4745-8856-E275C7997FC3}" dt="2023-11-10T09:43:16.116" v="2040"/>
        <pc:sldMkLst>
          <pc:docMk/>
          <pc:sldMk cId="4200423252" sldId="428"/>
        </pc:sldMkLst>
        <pc:spChg chg="add del mod">
          <ac:chgData name="Jana Kubasová" userId="166921b97acfd5eb" providerId="LiveId" clId="{53586C13-83D8-4745-8856-E275C7997FC3}" dt="2023-11-10T09:42:19.950" v="2009" actId="6549"/>
          <ac:spMkLst>
            <pc:docMk/>
            <pc:sldMk cId="4200423252" sldId="428"/>
            <ac:spMk id="2" creationId="{00484786-0570-7824-F7AF-91A4253E40B6}"/>
          </ac:spMkLst>
        </pc:spChg>
        <pc:spChg chg="mod">
          <ac:chgData name="Jana Kubasová" userId="166921b97acfd5eb" providerId="LiveId" clId="{53586C13-83D8-4745-8856-E275C7997FC3}" dt="2023-11-10T09:43:08.342" v="2038" actId="20577"/>
          <ac:spMkLst>
            <pc:docMk/>
            <pc:sldMk cId="4200423252" sldId="428"/>
            <ac:spMk id="3" creationId="{7D868664-5E5A-20FE-602C-06403655581A}"/>
          </ac:spMkLst>
        </pc:spChg>
      </pc:sldChg>
      <pc:sldChg chg="delSp modSp add mod">
        <pc:chgData name="Jana Kubasová" userId="166921b97acfd5eb" providerId="LiveId" clId="{53586C13-83D8-4745-8856-E275C7997FC3}" dt="2023-11-10T11:18:20.453" v="2621" actId="20577"/>
        <pc:sldMkLst>
          <pc:docMk/>
          <pc:sldMk cId="1014366210" sldId="429"/>
        </pc:sldMkLst>
        <pc:spChg chg="mod">
          <ac:chgData name="Jana Kubasová" userId="166921b97acfd5eb" providerId="LiveId" clId="{53586C13-83D8-4745-8856-E275C7997FC3}" dt="2023-11-10T11:18:20.453" v="2621" actId="20577"/>
          <ac:spMkLst>
            <pc:docMk/>
            <pc:sldMk cId="1014366210" sldId="429"/>
            <ac:spMk id="13" creationId="{F34D10D5-D705-04F0-9B1D-5F362135AD20}"/>
          </ac:spMkLst>
        </pc:spChg>
        <pc:graphicFrameChg chg="del">
          <ac:chgData name="Jana Kubasová" userId="166921b97acfd5eb" providerId="LiveId" clId="{53586C13-83D8-4745-8856-E275C7997FC3}" dt="2023-11-10T10:23:27.673" v="2072" actId="478"/>
          <ac:graphicFrameMkLst>
            <pc:docMk/>
            <pc:sldMk cId="1014366210" sldId="429"/>
            <ac:graphicFrameMk id="4" creationId="{5EE7B873-2C9B-C0C9-3BB5-4D40B6A33852}"/>
          </ac:graphicFrameMkLst>
        </pc:graphicFrameChg>
      </pc:sldChg>
    </pc:docChg>
  </pc:docChgLst>
  <pc:docChgLst>
    <pc:chgData name="Jana Kubasová" userId="166921b97acfd5eb" providerId="LiveId" clId="{409854B5-BAD8-4BE0-B8FD-492B3F82655A}"/>
    <pc:docChg chg="undo custSel modSld">
      <pc:chgData name="Jana Kubasová" userId="166921b97acfd5eb" providerId="LiveId" clId="{409854B5-BAD8-4BE0-B8FD-492B3F82655A}" dt="2023-10-11T10:47:34.489" v="18" actId="27636"/>
      <pc:docMkLst>
        <pc:docMk/>
      </pc:docMkLst>
      <pc:sldChg chg="modSp mod">
        <pc:chgData name="Jana Kubasová" userId="166921b97acfd5eb" providerId="LiveId" clId="{409854B5-BAD8-4BE0-B8FD-492B3F82655A}" dt="2023-10-11T10:47:34.489" v="18" actId="27636"/>
        <pc:sldMkLst>
          <pc:docMk/>
          <pc:sldMk cId="0" sldId="256"/>
        </pc:sldMkLst>
        <pc:spChg chg="mod">
          <ac:chgData name="Jana Kubasová" userId="166921b97acfd5eb" providerId="LiveId" clId="{409854B5-BAD8-4BE0-B8FD-492B3F82655A}" dt="2023-10-11T10:47:34.489" v="18" actId="27636"/>
          <ac:spMkLst>
            <pc:docMk/>
            <pc:sldMk cId="0" sldId="256"/>
            <ac:spMk id="1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5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72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23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rop@otevrenezahrad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vyzvy-2021-2027/vyzvy/48vyzva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skp21.mssf.cz/" TargetMode="External"/><Relationship Id="rId2" Type="http://schemas.openxmlformats.org/officeDocument/2006/relationships/hyperlink" Target="https://www.identitaobcana.cz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irop.mmr.cz/cs/vyzvy-2021-2027/vyzvy/48vyzvairop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otevrenezahrady.cz/vyzvy-pro-zadatele-prehled/irop_2021-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kp21.mssf.cz/" TargetMode="External"/><Relationship Id="rId5" Type="http://schemas.openxmlformats.org/officeDocument/2006/relationships/hyperlink" Target="https://www.crr.cz/irop/konzultacni-servis-irop/" TargetMode="External"/><Relationship Id="rId4" Type="http://schemas.openxmlformats.org/officeDocument/2006/relationships/hyperlink" Target="https://www.crr.cz/irop/projekt-a-kontrola/kontrolni-listy/kontrolni-listy-pro-hodnoceni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mailto:otevrenezahrady@seznam.cz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otevrenezahrady" TargetMode="External"/><Relationship Id="rId5" Type="http://schemas.openxmlformats.org/officeDocument/2006/relationships/hyperlink" Target="http://www.otevrenezahrady.cz/" TargetMode="External"/><Relationship Id="rId4" Type="http://schemas.openxmlformats.org/officeDocument/2006/relationships/hyperlink" Target="mailto:irop@otevrenezahrady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1655955"/>
            <a:ext cx="8352928" cy="469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52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IROP – Vzdělávání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v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ýzva:</a:t>
            </a: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 Otevřené zahrady Jičínska z. s.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IROP – Stabilizace sítě škol a rozvoj vzdělávacích zařízení</a:t>
            </a:r>
          </a:p>
          <a:p>
            <a:pPr lvl="0" algn="ctr">
              <a:spcBef>
                <a:spcPct val="20000"/>
              </a:spcBef>
              <a:defRPr/>
            </a:pPr>
            <a:endParaRPr lang="cs-CZ" sz="14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k předkládání projektových záměrů </a:t>
            </a:r>
          </a:p>
          <a:p>
            <a:pPr algn="ctr">
              <a:spcBef>
                <a:spcPct val="20000"/>
              </a:spcBef>
              <a:defRPr/>
            </a:pPr>
            <a:r>
              <a:rPr lang="cs-CZ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 období 2021 – 2027</a:t>
            </a:r>
            <a:endParaRPr lang="cs-CZ" sz="32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21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Seminář pro žadatele</a:t>
            </a:r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13. 11. 2023 od 14:00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5D16C2-6A6F-45C9-6E1B-514DD01C05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C1E2-52F4-FA0B-7FF2-B51A8E46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957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Podání projektového záměru na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F9F99-A003-12C2-EE36-B17A7913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1008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Náležitosti projektového záměru:</a:t>
            </a:r>
          </a:p>
          <a:p>
            <a:pPr algn="just">
              <a:buAutoNum type="arabicPeriod"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Vyplněná a elektronicky podepsaná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Šablona projektového záměru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(vzor je součástí výzvy).</a:t>
            </a:r>
          </a:p>
          <a:p>
            <a:pPr algn="just">
              <a:buAutoNum type="arabicPeriod"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Plná moc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(je-li relevantní) – plná moc nemusí být ověřená a může být podepsána elektronicky i ručně.</a:t>
            </a:r>
          </a:p>
          <a:p>
            <a:pPr algn="just">
              <a:buAutoNum type="arabicPeriod"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Další p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řílohy relevantní pro věcné hodnocení –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Memorandum o spolupráci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;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Pokud chce žadatel sdělit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další informace nad rámec povinných informací ve formuláři záměru, odevzdá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tyto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spolu s formulářem projektového záměru.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Kompletně vyplněnou Šablonu projektového záměru společně s přílohami je nutné v řádném termínu a čase odeslat na e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 </a:t>
            </a:r>
            <a:r>
              <a:rPr lang="cs-CZ" sz="2200" u="sng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irop@otevrenezahrady.cz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b="1" kern="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A09D7-D1F8-437A-8F5F-9C8660DE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17" y="1485754"/>
            <a:ext cx="8568952" cy="720080"/>
          </a:xfrm>
        </p:spPr>
        <p:txBody>
          <a:bodyPr>
            <a:noAutofit/>
          </a:bodyPr>
          <a:lstStyle/>
          <a:p>
            <a:r>
              <a:rPr lang="cs-CZ" sz="3500" dirty="0">
                <a:solidFill>
                  <a:srgbClr val="77933C"/>
                </a:solidFill>
              </a:rPr>
              <a:t>Hodnocení a výběr projektových záměrů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1B0-5660-1984-D62A-FF70436E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5 pracovních dnů od ukončení příjmu projektových záměrů zveřejní MAS přijaté projektové záměry na svém webu.</a:t>
            </a:r>
          </a:p>
          <a:p>
            <a:pPr marL="0" lvl="0" indent="0" algn="just"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Administrativní kontrola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zaměstnanci kanceláře MAS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 (soulad s výzvou MAS a strategií CLLD)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lhůta pro doplnění žádosti žadatelem – do 5 (+ max 5) pracovních dnů, maximálně 2krát</a:t>
            </a:r>
            <a:endParaRPr lang="cs-CZ" sz="16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ukončení kontroly nejpozději do 30 pracovních dnů od ukončení příjmu projektových záměrů</a:t>
            </a:r>
          </a:p>
          <a:p>
            <a:pPr marL="0" lvl="0" indent="0" algn="just">
              <a:buNone/>
            </a:pPr>
            <a:r>
              <a:rPr lang="x-none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Věcné hodnocení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výběrová komise </a:t>
            </a:r>
            <a:endParaRPr lang="cs-CZ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40 pracovních dnů od ukončení administrativní kontroly všech projektových záměrů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 projektového záměru 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 provádí rada spolku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20 pracovních dnů od ukončení fáze 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 spolku vybírá projektové záměry na základě návrhu výběrové komise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platí pořadí projektů a jejich bodové ohodnocení z 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max. 2 náhradní projektové záměry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7E8AA-3437-B165-160D-49A3A1CB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1721"/>
            <a:ext cx="8229600" cy="925151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Kritéria věcného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92290-5B3E-0BB8-2172-6D3B45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8689"/>
            <a:ext cx="8229600" cy="420265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Počet obyvatel obce/města, ve které se daný projekt realizuje ke dni 1. 1. 2022 dle údajů ČSÚ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cs-CZ" sz="1800" b="1" dirty="0">
                <a:solidFill>
                  <a:srgbClr val="C5591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až 30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Celkové způsobilé výdaje (CZV), ze kterých je stanovena dotace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– až 15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Žadatel </a:t>
            </a: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podporu bude při realizaci projektu spolupracovat s dalšími ZŠ, nestátními neziskovými organizacemi, kulturními institucemi a dalšími zařízeními spolupracujícími s dětmi a mládeží</a:t>
            </a:r>
            <a:r>
              <a:rPr lang="cs-CZ" sz="1800" b="1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15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Projekt řeší bezbariérovost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Využití projektového záměru v kalendářním roce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až 20 bodů</a:t>
            </a:r>
            <a:endParaRPr lang="cs-CZ" sz="18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100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Maximální počet bodů: 90, minimální počet bodů pro získání podpory: 45</a:t>
            </a:r>
            <a:endParaRPr lang="cs-CZ" sz="38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1EDBC-7065-6E3C-2A47-919DC1CF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207" y="1665775"/>
            <a:ext cx="8229600" cy="47760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Výsledkem jednání rady spolku je seznam projektových záměrů, které byly vybrány a které nebyly vybrány. Vybraným projektovým záměrům vydá rada spolku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 SCLLD MAS Otevřené zahrady Jičínska z. s. 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Toto rozhodnutí je povinnou přílohou plné žádosti o podporu, kterou žadatel následně zpracuje v MS2021+. </a:t>
            </a:r>
            <a:endParaRPr lang="cs-CZ" sz="3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 SCLLD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vydáváno na dobu určitou, a to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kalendářních dnů ode dne vystavení.</a:t>
            </a:r>
            <a:endParaRPr lang="cs-CZ" sz="12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4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83" y="16559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Přezkum hodnocení projekt</a:t>
            </a:r>
            <a:r>
              <a:rPr lang="cs-CZ" kern="0" dirty="0" err="1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ových</a:t>
            </a:r>
            <a:r>
              <a:rPr lang="cs-CZ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záměrů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8956"/>
            <a:ext cx="8229600" cy="33272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Každý žadatel může podat žádost o přezkum nejpozději do 15 kalendářních dnů ode dne doručení informace s výsledkem hodnocení. Informace se považuje za doručenou automaticky, pokud od data odeslání uplyne 10 kalendářních dnů. Od tohoto data doručení se pro žadatele odvíjí 15 kalendářních dnů pro podání žádosti o přezkum.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přezkum lze podat po každé části hodnocení MAS (administrativní kontrola, věcné hodnocení). Žádost o přezkum žadatel může podat proti pozitivnímu i negativnímu výsledku věcného hodnocení.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Žadatelé se mohou práva na podání žádosti o přezkum vzdát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písemně prostřednictvím e-mailu z důvodu urychlení hodnoticího procesu MAS. MAS tuto možnost žadateli nabídne při zaslání výsledku hodnocení. </a:t>
            </a:r>
            <a:endParaRPr lang="cs-CZ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3. Základní informace k výzvě IROP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9">
            <a:extLst>
              <a:ext uri="{FF2B5EF4-FFF2-40B4-BE49-F238E27FC236}">
                <a16:creationId xmlns:a16="http://schemas.microsoft.com/office/drawing/2014/main" id="{DA2D44BF-C291-5A86-410F-9BB56966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68052"/>
              </p:ext>
            </p:extLst>
          </p:nvPr>
        </p:nvGraphicFramePr>
        <p:xfrm>
          <a:off x="755576" y="2781777"/>
          <a:ext cx="7920880" cy="338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367">
                  <a:extLst>
                    <a:ext uri="{9D8B030D-6E8A-4147-A177-3AD203B41FA5}">
                      <a16:colId xmlns:a16="http://schemas.microsoft.com/office/drawing/2014/main" val="1625141608"/>
                    </a:ext>
                  </a:extLst>
                </a:gridCol>
                <a:gridCol w="4620513">
                  <a:extLst>
                    <a:ext uri="{9D8B030D-6E8A-4147-A177-3AD203B41FA5}">
                      <a16:colId xmlns:a16="http://schemas.microsoft.com/office/drawing/2014/main" val="85700162"/>
                    </a:ext>
                  </a:extLst>
                </a:gridCol>
              </a:tblGrid>
              <a:tr h="604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 číslo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77933C"/>
                          </a:solidFill>
                        </a:rPr>
                        <a:t>Vzdělávání - SC 5.1 (CLLD)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0582"/>
                  </a:ext>
                </a:extLst>
              </a:tr>
              <a:tr h="4833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379422"/>
                  </a:ext>
                </a:extLst>
              </a:tr>
              <a:tr h="4833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Vyhlášení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28. 2. 2023, 14:00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4135"/>
                  </a:ext>
                </a:extLst>
              </a:tr>
              <a:tr h="483361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Druh výzvy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Průběžná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003913"/>
                  </a:ext>
                </a:extLst>
              </a:tr>
              <a:tr h="483361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příjmu žádostí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12. 2027, 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3366"/>
                  </a:ext>
                </a:extLst>
              </a:tr>
              <a:tr h="845882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Min./max. výše celkových způsobilých výdajů na projekt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350 000 Kč/ není stanovena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5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3841"/>
            <a:ext cx="8229600" cy="506551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dirty="0">
                <a:solidFill>
                  <a:srgbClr val="77933C"/>
                </a:solidFill>
              </a:rPr>
              <a:t>Oprávnění žadatelé: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Kraje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Obce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Dobrovolné svazky obcí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zřizované nebo zakládané kraji či obcemi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Nestátní neziskové organizace, které minimálně 2 roky bezprostředně před podáním žádosti nepřetržitě působí v oblasti vzdělávání nebo asistenčních služeb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Církve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Církevní organizace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Příspěvkové organizace organizačních složek státu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Školské právnické osoby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právnické osoby, které vykonávají činnost škol a školských zařízení, zapsané v Rejstříku škol a školských zařízení (např. akciové společnosti, komanditní společnosti, společnosti s ručením omezeným, veřejné obchodní společnosti)</a:t>
            </a:r>
            <a:endParaRPr lang="cs-CZ" sz="4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2100" dirty="0"/>
          </a:p>
          <a:p>
            <a:pPr marL="0" indent="0" algn="just">
              <a:buNone/>
            </a:pPr>
            <a:r>
              <a:rPr lang="cs-CZ" sz="2800" kern="0" dirty="0">
                <a:solidFill>
                  <a:srgbClr val="77933C"/>
                </a:solidFill>
              </a:rPr>
              <a:t>Oprávněným žadatelem je výše uvedený žadatel pouze v případě, že </a:t>
            </a:r>
            <a:r>
              <a:rPr lang="cs-CZ" sz="2800" b="1" kern="0" dirty="0">
                <a:solidFill>
                  <a:srgbClr val="77933C"/>
                </a:solidFill>
              </a:rPr>
              <a:t>obdržel kladné vyjádření MAS o souladu projektového záměru se schválenou strategií CLLD</a:t>
            </a:r>
            <a:r>
              <a:rPr lang="cs-CZ" sz="2800" kern="0" dirty="0">
                <a:solidFill>
                  <a:srgbClr val="77933C"/>
                </a:solidFill>
              </a:rPr>
              <a:t>, které je povinnou přílohou žádosti o podporu. Vyjádření MAS musí být platné ke dni podání žádosti o podporu.</a:t>
            </a:r>
          </a:p>
          <a:p>
            <a:pPr algn="just"/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3600" dirty="0">
                <a:solidFill>
                  <a:srgbClr val="77933C"/>
                </a:solidFill>
              </a:rPr>
              <a:t>Cílová skupina:</a:t>
            </a:r>
            <a:endParaRPr lang="cs-CZ" sz="2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3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23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3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(Rodiče, žáci, osoby se speciálními vzdělávacími potřebami, pedagogičtí pracovníci, nepedagogičtí pracovníci ZŠ, SŠ/VOŠ, pracovníci a dobrovolní pracovníci organizací působících v oblasti vzdělávání nebo asistenčních služeb a v oblasti neformálního a zájmového vzdělávání dětí a mládeže, národnostní skupiny (zejména Romové), uprchlíci, migranti</a:t>
            </a:r>
          </a:p>
          <a:p>
            <a:pPr marL="0" indent="0" algn="just">
              <a:buNone/>
            </a:pPr>
            <a:endParaRPr lang="cs-CZ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56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87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341002"/>
            <a:ext cx="8075240" cy="437163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500" b="1" strike="sngStrike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Infrastruktura mateřských škol a zařízení péče o děti typu dětské skupiny </a:t>
            </a:r>
            <a:r>
              <a:rPr lang="cs-CZ" sz="15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(MAS tuto aktivitu nepodporuje)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Infrastruktura základních škol ve vazbě na odborné učebny a učebny neúplných škol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vybudování, modernizace a vybavení odborných učeben ZŠ ve vazbě na přírodní vědy, polytechnické vzdělávání, cizí jazyky, práci s digitálními technologiemi;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vnitřní konektivita škol;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školní družiny a školní kluby;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učebny neúplných škol;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doprovodná část projektu: budování a modernizace zázemí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 školní poradenská pracoviště a pro práci s žáky se speciálními vzdělávacími potřebami (např. klidové zóny, reedukační učebny);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 pedagogické i nepedagogické pracovníky škol vedoucí k vyšší kvalitě vzdělávání ve školách (např. kabinety);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vnitřního i venkovního pro komunitní aktivity při ZŠ vedoucí k sociální inkluzi (např. veřejně přístupné prostory pro sportovní aktivity, knihovny, společenské místnosti), sloužící po vyučování jako centrum vzdělanosti a komunitních aktivit;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je v souladu s Místním akčním plánem vzdělávání (MAP) platným pro území realizace projektu k datu předložení Šablony projektového záměru do této výzvy.</a:t>
            </a:r>
            <a:endParaRPr lang="cs-CZ" sz="1700" b="1" kern="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5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273404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49934"/>
            <a:ext cx="8075240" cy="4635450"/>
          </a:xfrm>
        </p:spPr>
        <p:txBody>
          <a:bodyPr>
            <a:normAutofit fontScale="85000" lnSpcReduction="20000"/>
          </a:bodyPr>
          <a:lstStyle/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je v souladu s Místním akčním plánem vzdělávání (MAP) platným pro území realizace projektu k datu předložení Šablony projektového záměru do této výzvy.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Podporované odborné oblasti vzdělávání (přírodní vědy, polytechnické vzdělávání, cizí jazyky, práce s digitálními technologiemi) jsou vázány na vzdělávací oblasti a obory </a:t>
            </a:r>
            <a:r>
              <a:rPr lang="cs-CZ" sz="1700" b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Rámcového vzdělávacího programu pro základní vzdělávání (RVP ZV):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Jazyk a jazyková komunikace (Cizí jazyk, Další cizí jazyk),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Člověk a jeho svět,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Matematika a její aplikace,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Člověk a příroda (Fyzika, Chemie, Přírodopis, Zeměpis),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Člověk a svět práce,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Umění a kultura (pouze obor Výtvarná výchova), 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průřezové téma RVP ZV:</a:t>
            </a:r>
          </a:p>
          <a:p>
            <a:pPr indent="-285750" algn="just">
              <a:lnSpc>
                <a:spcPct val="107000"/>
              </a:lnSpc>
              <a:spcAft>
                <a:spcPts val="800"/>
              </a:spcAft>
            </a:pP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Enviromentální výchova.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700" b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Tyto oblasti a obory musí mít škola zpracované ve svém Školním vzdělávacím programu (ŠVP).</a:t>
            </a: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Oblast Člověk a svět práce lze do ŠVP zapracovat a předložit aktualizovanou část ŠVP s první </a:t>
            </a:r>
            <a:r>
              <a:rPr lang="cs-CZ" sz="1700" kern="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ZoU</a:t>
            </a:r>
            <a:r>
              <a:rPr lang="cs-CZ" sz="1700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projektu.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42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287426"/>
            <a:ext cx="8229600" cy="46561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Způsobilé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9" y="1753041"/>
            <a:ext cx="8229600" cy="4524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sz="1600" dirty="0"/>
              <a:t>musí být doloženy daňovými, účetními či dalšími doklady dle kapitoly 3.3.6.5. Specifických pravidel a na jejichž základě dojde k výpočtu paušálních nákladů</a:t>
            </a:r>
          </a:p>
          <a:p>
            <a:pPr marL="0" indent="0" algn="just">
              <a:buNone/>
            </a:pPr>
            <a:r>
              <a:rPr lang="cs-CZ" sz="1600" b="1" dirty="0"/>
              <a:t>Hlavní část projektu (bez limitu investic) :</a:t>
            </a:r>
          </a:p>
          <a:p>
            <a:r>
              <a:rPr lang="cs-CZ" sz="1600" b="1" dirty="0"/>
              <a:t>Stavba ( modernizace, stavební úpravy, ...)</a:t>
            </a:r>
          </a:p>
          <a:p>
            <a:r>
              <a:rPr lang="cs-CZ" sz="1600" b="1" dirty="0"/>
              <a:t>Nákup vybavení (pro učebny a kabinety, družiny, šatny, …)</a:t>
            </a:r>
          </a:p>
          <a:p>
            <a:r>
              <a:rPr lang="cs-CZ" sz="1600" b="1" dirty="0"/>
              <a:t>Vnitřní konektivita</a:t>
            </a:r>
          </a:p>
          <a:p>
            <a:r>
              <a:rPr lang="cs-CZ" sz="1600" b="1" dirty="0"/>
              <a:t>Nákup stavby</a:t>
            </a:r>
          </a:p>
          <a:p>
            <a:r>
              <a:rPr lang="cs-CZ" sz="1600" b="1" dirty="0"/>
              <a:t>Pořízení majetku / Pořízení vybavení staveb</a:t>
            </a:r>
          </a:p>
          <a:p>
            <a:r>
              <a:rPr lang="cs-CZ" sz="1600" b="1" dirty="0"/>
              <a:t>DPH</a:t>
            </a:r>
          </a:p>
          <a:p>
            <a:pPr marL="0" indent="0">
              <a:buNone/>
            </a:pPr>
            <a:r>
              <a:rPr lang="cs-CZ" sz="1600" b="1" dirty="0"/>
              <a:t>Doprovodná část projektu ( limity investic dle druhu 10 - 30% CZV)</a:t>
            </a:r>
          </a:p>
          <a:p>
            <a:endParaRPr lang="cs-CZ" sz="1600" dirty="0"/>
          </a:p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sz="1600" dirty="0"/>
              <a:t>výše je stanovena automaticky za pomoci paušální </a:t>
            </a:r>
            <a:r>
              <a:rPr lang="cs-CZ" sz="1600" b="1" dirty="0"/>
              <a:t>7 %</a:t>
            </a:r>
            <a:r>
              <a:rPr lang="cs-CZ" sz="1600" dirty="0"/>
              <a:t> sazby </a:t>
            </a:r>
          </a:p>
          <a:p>
            <a:pPr algn="just">
              <a:buFontTx/>
              <a:buChar char="-"/>
            </a:pPr>
            <a:r>
              <a:rPr lang="cs-CZ" sz="1600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sz="1600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877C9717-A19D-B592-F35D-B1BF9BB7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Program Semináře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939116-42AD-08DC-DA9F-CB2A42F6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838528" cy="280831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Rozdíly mezi obdobími 2014 – 2020 a 2021 – 2027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MAS – sběr projektových záměrů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IROP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Webová aplikace IS KP21+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Různé, diskuse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CBC992-5129-272F-70B4-8B60840CDB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295B63A-52CC-55A0-AC6E-8934D990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na hlavní část projektu 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61" y="1871805"/>
            <a:ext cx="8229600" cy="50448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77933C"/>
                </a:solidFill>
              </a:rPr>
              <a:t>Stavba</a:t>
            </a:r>
          </a:p>
          <a:p>
            <a:pPr marL="0" indent="0">
              <a:buNone/>
            </a:pPr>
            <a:r>
              <a:rPr lang="cs-CZ" sz="1400" dirty="0"/>
              <a:t>Stavby, přístavby, nástavby, stavební úpravy a modernizace budov pro potřeby provozu ZŠ </a:t>
            </a:r>
          </a:p>
          <a:p>
            <a:pPr marL="0" indent="0">
              <a:buNone/>
            </a:pPr>
            <a:r>
              <a:rPr lang="cs-CZ" sz="1400" dirty="0"/>
              <a:t>Např.: </a:t>
            </a:r>
          </a:p>
          <a:p>
            <a:r>
              <a:rPr lang="cs-CZ" sz="1400" b="1" dirty="0"/>
              <a:t>laboratoře, dílny, odborné a specializované učebny a výukové prostory </a:t>
            </a:r>
            <a:r>
              <a:rPr lang="cs-CZ" sz="1400" dirty="0"/>
              <a:t>ve vazbě na přírodní vědy, polytechnické vzdělávání, cizí jazyky, práci s digitálními technologiemi a </a:t>
            </a:r>
            <a:r>
              <a:rPr lang="cs-CZ" sz="1400" b="1" dirty="0"/>
              <a:t>nezbytné zázemí těchto učeben</a:t>
            </a:r>
            <a:r>
              <a:rPr lang="cs-CZ" sz="1400" dirty="0"/>
              <a:t>, prostor (např. šatny k dílnám, hygienická zařízení, přípravny, sklady pomůcek, úklidové komory) </a:t>
            </a:r>
          </a:p>
          <a:p>
            <a:r>
              <a:rPr lang="cs-CZ" sz="1400" b="1" dirty="0"/>
              <a:t>stavební úpravy a vybudování učeben neúplných škol</a:t>
            </a:r>
          </a:p>
          <a:p>
            <a:r>
              <a:rPr lang="cs-CZ" sz="1400" b="1" dirty="0"/>
              <a:t>odborné kabinety </a:t>
            </a:r>
            <a:r>
              <a:rPr lang="cs-CZ" sz="1400" dirty="0"/>
              <a:t>ve vazbě na přírodní vědy, polytechnické vzdělávání, cizí jazyky, práci s digitálními technologiemi </a:t>
            </a:r>
          </a:p>
          <a:p>
            <a:r>
              <a:rPr lang="cs-CZ" sz="1400" b="1" dirty="0"/>
              <a:t>školní družina a její nezbytné zázemí </a:t>
            </a:r>
            <a:r>
              <a:rPr lang="cs-CZ" sz="1400" dirty="0"/>
              <a:t>(vnitřní prostory) </a:t>
            </a:r>
          </a:p>
          <a:p>
            <a:r>
              <a:rPr lang="cs-CZ" sz="1400" b="1" dirty="0"/>
              <a:t>školní klub a jeho nezbytné zázemí </a:t>
            </a:r>
            <a:r>
              <a:rPr lang="cs-CZ" sz="1400" dirty="0"/>
              <a:t>(vnitřní prostory) </a:t>
            </a:r>
          </a:p>
          <a:p>
            <a:r>
              <a:rPr lang="cs-CZ" sz="1400" b="1" dirty="0"/>
              <a:t>toalety </a:t>
            </a:r>
            <a:r>
              <a:rPr lang="cs-CZ" sz="1400" dirty="0"/>
              <a:t>v patrech, kde jsou realizovány odborné učebny / učebny neúplných škol / kabinety, družina / školní klub </a:t>
            </a:r>
          </a:p>
          <a:p>
            <a:r>
              <a:rPr lang="cs-CZ" sz="1400" b="1" dirty="0"/>
              <a:t>chodby, vstupní a spojovací prostory </a:t>
            </a:r>
            <a:r>
              <a:rPr lang="cs-CZ" sz="1400" dirty="0"/>
              <a:t>nezbytné pro propojení nově vybudovaných prostor</a:t>
            </a:r>
          </a:p>
          <a:p>
            <a:r>
              <a:rPr lang="cs-CZ" sz="1400" b="1" dirty="0"/>
              <a:t>stavby a stavební úpravy objekt</a:t>
            </a:r>
            <a:r>
              <a:rPr lang="cs-CZ" sz="1400" dirty="0"/>
              <a:t>u dle vyhlášky č. 398/2009 Sb. </a:t>
            </a:r>
            <a:r>
              <a:rPr lang="cs-CZ" sz="1400" b="1" dirty="0"/>
              <a:t>související s podporou sociální inkluze v celé budově </a:t>
            </a:r>
            <a:r>
              <a:rPr lang="cs-CZ" sz="1400" dirty="0"/>
              <a:t>(např. zajištění bezbariérového přístupu, bezbariérová toaleta); </a:t>
            </a:r>
          </a:p>
          <a:p>
            <a:r>
              <a:rPr lang="cs-CZ" sz="1400" b="1" dirty="0"/>
              <a:t>budování a modernizace související inženýrské sítě </a:t>
            </a:r>
            <a:r>
              <a:rPr lang="cs-CZ" sz="1400" dirty="0"/>
              <a:t>(vodovod, kanalizace, plyn, elektroinstalace) v rámci stavby, která je součástí projektu a projektové dokumentace stavby (způsobilým výdajem je přípojka realizovaná i mimo pozemek hlavní stavby, pokud je tato přípojka součástí projektové dokumentace a souvisí s realizovaným projektem) </a:t>
            </a:r>
          </a:p>
          <a:p>
            <a:r>
              <a:rPr lang="cs-CZ" sz="1400" b="1" dirty="0"/>
              <a:t>zvýšení energetické účinnosti </a:t>
            </a:r>
            <a:r>
              <a:rPr lang="cs-CZ" sz="1400" dirty="0"/>
              <a:t>při renovaci/výstavbě budov ( zateplení, výměna oken, střešní krytiny,..)</a:t>
            </a:r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8229600" cy="1143000"/>
          </a:xfrm>
        </p:spPr>
        <p:txBody>
          <a:bodyPr>
            <a:noAutofit/>
          </a:bodyPr>
          <a:lstStyle/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na hlavní část projektu 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61" y="2077259"/>
            <a:ext cx="8229600" cy="48394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700" b="1" dirty="0">
                <a:solidFill>
                  <a:srgbClr val="77933C"/>
                </a:solidFill>
              </a:rPr>
              <a:t>Nákup vybavení </a:t>
            </a:r>
            <a:r>
              <a:rPr lang="cs-CZ" sz="1700" dirty="0">
                <a:solidFill>
                  <a:srgbClr val="77933C"/>
                </a:solidFill>
              </a:rPr>
              <a:t>pro učebny neúplných škol, pro odborné učebny (výukové prostory) a kabinety ve vazbě na přírodní vědy, polytechnické vzdělávání, cizí jazyky, práci s digitálními technologiemi, školní družinu, školní klub a nezbytné zázemí (šatny, chodby apod.)</a:t>
            </a:r>
          </a:p>
          <a:p>
            <a:pPr algn="just"/>
            <a:r>
              <a:rPr lang="cs-CZ" sz="1700" dirty="0"/>
              <a:t>nábytek a vybavení;</a:t>
            </a:r>
          </a:p>
          <a:p>
            <a:pPr algn="just"/>
            <a:r>
              <a:rPr lang="cs-CZ" sz="1700" dirty="0"/>
              <a:t>elektronika, hardware a software vybavení.</a:t>
            </a:r>
          </a:p>
          <a:p>
            <a:pPr marL="0" indent="0" algn="just">
              <a:buNone/>
            </a:pPr>
            <a:r>
              <a:rPr lang="cs-CZ" sz="1700" b="1" dirty="0">
                <a:solidFill>
                  <a:srgbClr val="77933C"/>
                </a:solidFill>
              </a:rPr>
              <a:t>Vnitřní konektivita</a:t>
            </a:r>
          </a:p>
          <a:p>
            <a:pPr algn="just"/>
            <a:r>
              <a:rPr lang="cs-CZ" sz="1700" dirty="0"/>
              <a:t>Vnitřní konektivita škol a zabezpečení připojení k internetu musí být v souladu se </a:t>
            </a:r>
            <a:r>
              <a:rPr lang="cs-CZ" sz="1700" b="1" dirty="0"/>
              <a:t>Standardem konektivity škol.</a:t>
            </a:r>
          </a:p>
          <a:p>
            <a:pPr marL="0" indent="0">
              <a:buNone/>
            </a:pPr>
            <a:r>
              <a:rPr lang="cs-CZ" sz="1700" b="1" dirty="0">
                <a:solidFill>
                  <a:srgbClr val="77933C"/>
                </a:solidFill>
              </a:rPr>
              <a:t>Nákup stavby</a:t>
            </a:r>
          </a:p>
          <a:p>
            <a:r>
              <a:rPr lang="cs-CZ" sz="1700" dirty="0"/>
              <a:t>znaleckým posudkem, který nesmí být starší než 6 měsíců před pořízením stavby nebo zřízením práva stavby,</a:t>
            </a:r>
          </a:p>
          <a:p>
            <a:r>
              <a:rPr lang="cs-CZ" sz="1700" dirty="0"/>
              <a:t>Způsobilým výdajem je cena maximálně do výše ceny stanovené znaleckým posudkem.</a:t>
            </a:r>
            <a:endParaRPr lang="cs-CZ" sz="1700" b="1" dirty="0">
              <a:solidFill>
                <a:srgbClr val="77933C"/>
              </a:solidFill>
            </a:endParaRPr>
          </a:p>
          <a:p>
            <a:pPr marL="0" indent="0">
              <a:buNone/>
            </a:pPr>
            <a:endParaRPr lang="cs-CZ" sz="15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67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8229600" cy="752813"/>
          </a:xfrm>
        </p:spPr>
        <p:txBody>
          <a:bodyPr>
            <a:noAutofit/>
          </a:bodyPr>
          <a:lstStyle/>
          <a:p>
            <a:br>
              <a:rPr lang="cs-CZ" sz="2000" b="1" dirty="0">
                <a:solidFill>
                  <a:srgbClr val="77933C"/>
                </a:solidFill>
              </a:rPr>
            </a:br>
            <a:endParaRPr lang="cs-CZ" sz="20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15" y="1854120"/>
            <a:ext cx="8229600" cy="48918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6400" b="1" dirty="0">
                <a:solidFill>
                  <a:srgbClr val="77933C"/>
                </a:solidFill>
              </a:rPr>
              <a:t>Budování a modernizace zázemí školy</a:t>
            </a:r>
            <a:r>
              <a:rPr lang="cs-CZ" sz="5600" b="1" dirty="0">
                <a:solidFill>
                  <a:srgbClr val="77933C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5600" dirty="0"/>
              <a:t>(stavby, přístavby, nástavby, stavební úpravy a modernizace budov, nákup vybavení, nákup stavby) </a:t>
            </a:r>
          </a:p>
          <a:p>
            <a:pPr marL="0" indent="0" algn="just">
              <a:buNone/>
            </a:pPr>
            <a:r>
              <a:rPr lang="cs-CZ" sz="5600" dirty="0"/>
              <a:t>-  </a:t>
            </a:r>
            <a:r>
              <a:rPr lang="cs-CZ" sz="5600" b="1" dirty="0"/>
              <a:t>limit 30 % CZV</a:t>
            </a:r>
          </a:p>
          <a:p>
            <a:pPr marL="0" indent="0" algn="just">
              <a:buNone/>
            </a:pPr>
            <a:endParaRPr lang="cs-CZ" sz="5600" dirty="0"/>
          </a:p>
          <a:p>
            <a:pPr algn="just"/>
            <a:r>
              <a:rPr lang="cs-CZ" sz="5600" b="1" dirty="0"/>
              <a:t>školní poradenská pracoviště a prostory pro práci s žáky se speciálními vzdělávacími potřebami </a:t>
            </a:r>
            <a:r>
              <a:rPr lang="cs-CZ" sz="5600" dirty="0"/>
              <a:t>(např. klidové zóny, reedukační učebny);</a:t>
            </a:r>
          </a:p>
          <a:p>
            <a:pPr algn="just"/>
            <a:r>
              <a:rPr lang="cs-CZ" sz="5600" b="1" dirty="0"/>
              <a:t>zázemí pro pedagogické i nepedagogické pracovníky škol </a:t>
            </a:r>
            <a:r>
              <a:rPr lang="cs-CZ" sz="5600" dirty="0"/>
              <a:t>vedoucí k vyšší kvalitě vzdělávání ve školách (např. ostatní kabinety neuvedené ve výdajích na hlavní části projektu, sborovna, šatny, dílna pro školníka/školnici, ředitelna, kanceláře pro administrativní pracovníky);</a:t>
            </a:r>
          </a:p>
          <a:p>
            <a:pPr algn="just"/>
            <a:r>
              <a:rPr lang="cs-CZ" sz="5600" b="1" dirty="0"/>
              <a:t>vnitřní i venkovní zázemí pro komunitní aktivity </a:t>
            </a:r>
            <a:r>
              <a:rPr lang="cs-CZ" sz="5600" dirty="0"/>
              <a:t>při ZŠ vedoucí k sociální inkluzi (např. veřejně přístupné prostory pro sportovní aktivity, knihovny, společenské místnosti), sloužící po vyučování jako centrum vzdělanosti a komunitních aktivit;</a:t>
            </a:r>
          </a:p>
          <a:p>
            <a:pPr algn="just"/>
            <a:r>
              <a:rPr lang="cs-CZ" sz="5600" b="1" dirty="0"/>
              <a:t>zvýšení energetické účinnosti </a:t>
            </a:r>
            <a:r>
              <a:rPr lang="cs-CZ" sz="5600" dirty="0"/>
              <a:t>při renovaci/výstavbě budov v doprovodné části projektu (zateplení, výměna oken, střešní krytiny,..)</a:t>
            </a:r>
          </a:p>
          <a:p>
            <a:pPr marL="0" indent="0" algn="just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6400" b="1" dirty="0">
                <a:solidFill>
                  <a:srgbClr val="77933C"/>
                </a:solidFill>
                <a:latin typeface="Calibri" panose="020F0502020204030204" pitchFamily="34" charset="0"/>
              </a:rPr>
              <a:t>Nákup pozemku</a:t>
            </a:r>
          </a:p>
          <a:p>
            <a:pPr marL="0" indent="0">
              <a:buNone/>
            </a:pPr>
            <a:r>
              <a:rPr lang="cs-CZ" sz="5600" dirty="0">
                <a:latin typeface="Calibri" panose="020F0502020204030204" pitchFamily="34" charset="0"/>
              </a:rPr>
              <a:t>- </a:t>
            </a:r>
            <a:r>
              <a:rPr lang="cs-CZ" sz="5600" b="1" dirty="0">
                <a:latin typeface="Calibri" panose="020F0502020204030204" pitchFamily="34" charset="0"/>
              </a:rPr>
              <a:t>limit 10 % CZV</a:t>
            </a:r>
            <a:r>
              <a:rPr lang="cs-CZ" sz="5600" dirty="0">
                <a:latin typeface="Calibri" panose="020F0502020204030204" pitchFamily="34" charset="0"/>
              </a:rPr>
              <a:t>, u nemovitostí dříve používaných k jiným účelům, které zahrnují stavby  je </a:t>
            </a:r>
            <a:r>
              <a:rPr lang="cs-CZ" sz="5600" b="1" dirty="0">
                <a:latin typeface="Calibri" panose="020F0502020204030204" pitchFamily="34" charset="0"/>
              </a:rPr>
              <a:t>limit 15 % CZV</a:t>
            </a:r>
          </a:p>
          <a:p>
            <a:r>
              <a:rPr lang="cs-CZ" sz="5600" dirty="0">
                <a:latin typeface="Calibri" panose="020F0502020204030204" pitchFamily="34" charset="0"/>
              </a:rPr>
              <a:t>pozemek musí být oceněn znaleckým posudkem, který nesmí být starší než 6 měsíců před pořízením nemovitosti, </a:t>
            </a:r>
          </a:p>
          <a:p>
            <a:r>
              <a:rPr lang="cs-CZ" sz="5600" dirty="0">
                <a:latin typeface="Calibri" panose="020F0502020204030204" pitchFamily="34" charset="0"/>
              </a:rPr>
              <a:t>způsobilým výdajem je pořizovací cena nebo cena stanovená znaleckým posudkem, podle toho, která z uvedených cen je nižší, vždy však maximálně do limitu pro pořizovací cenu pozemku stanoveného výše.</a:t>
            </a:r>
          </a:p>
          <a:p>
            <a:pPr marL="0" indent="0">
              <a:buNone/>
            </a:pPr>
            <a:endParaRPr lang="cs-CZ" sz="6400" b="1" dirty="0">
              <a:solidFill>
                <a:srgbClr val="77933C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56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0F014123-01A5-A109-DCDB-9DBB82AD1617}"/>
              </a:ext>
            </a:extLst>
          </p:cNvPr>
          <p:cNvSpPr txBox="1">
            <a:spLocks/>
          </p:cNvSpPr>
          <p:nvPr/>
        </p:nvSpPr>
        <p:spPr>
          <a:xfrm>
            <a:off x="683568" y="1101307"/>
            <a:ext cx="8229600" cy="7088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 na doprovodnou část projektu</a:t>
            </a:r>
            <a:endParaRPr lang="cs-CZ" sz="2400" dirty="0">
              <a:solidFill>
                <a:srgbClr val="779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45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8229600" cy="752813"/>
          </a:xfrm>
        </p:spPr>
        <p:txBody>
          <a:bodyPr>
            <a:noAutofit/>
          </a:bodyPr>
          <a:lstStyle/>
          <a:p>
            <a:br>
              <a:rPr lang="cs-CZ" sz="2000" b="1" dirty="0">
                <a:solidFill>
                  <a:srgbClr val="77933C"/>
                </a:solidFill>
              </a:rPr>
            </a:br>
            <a:endParaRPr lang="cs-CZ" sz="2000" b="1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75" y="1998740"/>
            <a:ext cx="8229600" cy="47227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500" b="1" dirty="0"/>
              <a:t>paušální 7 % sazba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Dokumentace žádosti o podporu </a:t>
            </a:r>
            <a:r>
              <a:rPr lang="cs-CZ" sz="1400" dirty="0">
                <a:solidFill>
                  <a:srgbClr val="77933C"/>
                </a:solidFill>
              </a:rPr>
              <a:t>- </a:t>
            </a:r>
            <a:r>
              <a:rPr lang="cs-CZ" sz="1400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pl-PL" sz="1400" b="1" dirty="0">
                <a:solidFill>
                  <a:srgbClr val="77933C"/>
                </a:solidFill>
              </a:rPr>
              <a:t>Projektová dokumentace a dokumentace pro realizaci projektu</a:t>
            </a:r>
            <a:r>
              <a:rPr lang="pl-PL" sz="1400" dirty="0"/>
              <a:t>-</a:t>
            </a:r>
            <a:r>
              <a:rPr lang="pl-PL" sz="1400" b="1" dirty="0">
                <a:solidFill>
                  <a:srgbClr val="77933C"/>
                </a:solidFill>
              </a:rPr>
              <a:t> </a:t>
            </a:r>
            <a:r>
              <a:rPr lang="cs-CZ" sz="1400" dirty="0"/>
              <a:t>projektová dokumentace; odborné a znalecké posudky; hydrogeologický průzkum; archeologický průzkum; plán BOZP; audity, včetně auditu bezpečnosti; technický dozor investora; atd.</a:t>
            </a:r>
            <a:endParaRPr lang="cs-CZ" sz="1400" b="1" dirty="0">
              <a:solidFill>
                <a:srgbClr val="77933C"/>
              </a:solidFill>
            </a:endParaRP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Administrativní kapacity a řízení projektu - </a:t>
            </a:r>
            <a:r>
              <a:rPr lang="cs-CZ" sz="1400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Poplatky - </a:t>
            </a:r>
            <a:r>
              <a:rPr lang="cs-CZ" sz="1400" dirty="0"/>
              <a:t>pojištění majetku pořízeného z dotace; poplatky související s uzavřením kupní smlouvy, popř. smlouvy o smlouvě budoucí kupní; poplatky související s nákupem nemovitostí, se zápisem do katastru nemovitostí; jiné správní poplatky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Režijní, provozní a jiné náklady</a:t>
            </a:r>
            <a:r>
              <a:rPr lang="cs-CZ" sz="1400" dirty="0"/>
              <a:t> - nájemné; operativní leasing zařízení či vybavení; energie, vodné, stočné v nemovitostech využívaných k realizaci projektu; hardware a software pro účely řízení projektu; internetové a tel. připojení; úklid; 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Publicita projektu </a:t>
            </a:r>
          </a:p>
          <a:p>
            <a:pPr algn="just"/>
            <a:r>
              <a:rPr lang="cs-CZ" sz="1400" b="1" dirty="0">
                <a:solidFill>
                  <a:srgbClr val="77933C"/>
                </a:solidFill>
              </a:rPr>
              <a:t>Další náklady související s projektem</a:t>
            </a:r>
            <a:r>
              <a:rPr lang="cs-CZ" sz="1400" dirty="0"/>
              <a:t> - demolice budov a likvidace materiálu z demolice, úpravy venkovního prostranství (přístupové cesty v areálu, oplocení, pořízení a obnova mobiliáře, zeleň) a přístřešky, hřiště (není-li součástí doprovodné části projektu), parkovací místa, knihy, učebnice, elektronika, hardware a software do prostor školy neuvedených ve výdajích na hlavní části projektu, ostatní učebny neuvedené ve výdajích na hlavní části projektu, pořízení bezpečnostních prvků a zařízení u vstupu do budovy (např. elektronické zabezpečení vstupu do budovy),</a:t>
            </a:r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0F014123-01A5-A109-DCDB-9DBB82AD1617}"/>
              </a:ext>
            </a:extLst>
          </p:cNvPr>
          <p:cNvSpPr txBox="1">
            <a:spLocks/>
          </p:cNvSpPr>
          <p:nvPr/>
        </p:nvSpPr>
        <p:spPr>
          <a:xfrm>
            <a:off x="683568" y="11013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rgbClr val="77933C"/>
                </a:solidFill>
                <a:latin typeface="Calibri" panose="020F0502020204030204" pitchFamily="34" charset="0"/>
              </a:rPr>
              <a:t>Nepřímé výdaje</a:t>
            </a:r>
            <a:endParaRPr lang="cs-CZ" sz="2400" dirty="0">
              <a:solidFill>
                <a:srgbClr val="779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27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</a:t>
            </a:r>
            <a:r>
              <a:rPr lang="cs-CZ" sz="2400" dirty="0">
                <a:solidFill>
                  <a:srgbClr val="77933C"/>
                </a:solidFill>
                <a:latin typeface="Calibri" panose="020F0502020204030204" pitchFamily="34" charset="0"/>
              </a:rPr>
              <a:t> 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200738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1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Udržitelnost projektu 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555660"/>
            <a:ext cx="7128792" cy="3800690"/>
          </a:xfrm>
        </p:spPr>
        <p:txBody>
          <a:bodyPr>
            <a:normAutofit fontScale="85000" lnSpcReduction="20000"/>
          </a:bodyPr>
          <a:lstStyle/>
          <a:p>
            <a:r>
              <a:rPr lang="cs-CZ" sz="2100" b="1" dirty="0"/>
              <a:t>5 let </a:t>
            </a:r>
          </a:p>
          <a:p>
            <a:endParaRPr lang="cs-CZ" sz="2000" dirty="0"/>
          </a:p>
          <a:p>
            <a:pPr algn="just"/>
            <a:r>
              <a:rPr lang="cs-CZ" sz="2000" dirty="0"/>
              <a:t>nutné podávání Zprávy o udržitelnosti v MS2021+ (příjemce dotace bude vyzván zprávou v systému)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b="1" dirty="0">
                <a:solidFill>
                  <a:srgbClr val="77933C"/>
                </a:solidFill>
              </a:rPr>
              <a:t>Odborná učebna podpořená z IROP bude využívána </a:t>
            </a:r>
            <a:r>
              <a:rPr lang="cs-CZ" sz="2000" dirty="0">
                <a:solidFill>
                  <a:srgbClr val="77933C"/>
                </a:solidFill>
              </a:rPr>
              <a:t>v průběhu udržitelnosti </a:t>
            </a:r>
            <a:r>
              <a:rPr lang="cs-CZ" sz="2000" b="1" dirty="0">
                <a:solidFill>
                  <a:srgbClr val="77933C"/>
                </a:solidFill>
              </a:rPr>
              <a:t>pro formální výuku i neformální vzdělávání odborných předmětů </a:t>
            </a:r>
            <a:r>
              <a:rPr lang="cs-CZ" sz="2000" dirty="0">
                <a:solidFill>
                  <a:srgbClr val="77933C"/>
                </a:solidFill>
              </a:rPr>
              <a:t>v oblasti přírodních věd nebo polytechnického vzdělávání nebo cizího jazyka nebo práce s digitálními technologiemi </a:t>
            </a:r>
            <a:r>
              <a:rPr lang="cs-CZ" sz="2000" b="1" dirty="0">
                <a:solidFill>
                  <a:srgbClr val="77933C"/>
                </a:solidFill>
              </a:rPr>
              <a:t>minimálně 75 % časového využití učebny dle rozvrhu učebny v období září - červen.</a:t>
            </a:r>
            <a:r>
              <a:rPr lang="cs-CZ" sz="2000" dirty="0">
                <a:solidFill>
                  <a:srgbClr val="77933C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2000" b="1" dirty="0"/>
              <a:t>Bez rozdílu primárního odborného zaměření učebny budou do limitu započítávány všechny čtyři podporované oblasti vzdělávání. </a:t>
            </a:r>
          </a:p>
          <a:p>
            <a:pPr marL="0" indent="0" algn="just">
              <a:buNone/>
            </a:pPr>
            <a:r>
              <a:rPr lang="cs-CZ" sz="2000" dirty="0"/>
              <a:t>Vazba na práci s digitálními technologiemi se může rozvíjet i v rámci všech ostatních předmětů vyučovaných na škole. Do 75 % časového využití učeben se tak započítává i výuka práce s digitálními technologiemi v ostatních předmětech, pro které je relevantní.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1702F6-E4F6-43AE-9138-2C6C83276F4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18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7560840" cy="784232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1531525"/>
            <a:ext cx="7992888" cy="5182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Podporované na úrovni MAS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D</a:t>
            </a:r>
            <a:r>
              <a:rPr lang="cs-CZ" sz="1600" b="1" dirty="0">
                <a:solidFill>
                  <a:sysClr val="windowText" lastClr="000000"/>
                </a:solidFill>
                <a:effectLst/>
              </a:rPr>
              <a:t>alší indikátory dle výzvy ŘO IROP relevantní pro záměr:</a:t>
            </a:r>
          </a:p>
          <a:p>
            <a:pPr marL="0" indent="0">
              <a:buNone/>
            </a:pPr>
            <a:r>
              <a:rPr lang="cs-CZ" sz="1600" dirty="0"/>
              <a:t>509 041 - Počet modernizovaných odborných učeben </a:t>
            </a:r>
          </a:p>
          <a:p>
            <a:pPr marL="0" indent="0">
              <a:buNone/>
            </a:pPr>
            <a:r>
              <a:rPr lang="cs-CZ" sz="1600" dirty="0"/>
              <a:t>509 051 - Počet nových odborných učeben</a:t>
            </a:r>
          </a:p>
          <a:p>
            <a:pPr marL="0" indent="0">
              <a:buNone/>
            </a:pPr>
            <a:r>
              <a:rPr lang="cs-CZ" sz="1600" b="1" dirty="0"/>
              <a:t>Indikátory výsledku</a:t>
            </a:r>
          </a:p>
          <a:p>
            <a:pPr marL="0" indent="0">
              <a:buNone/>
            </a:pPr>
            <a:r>
              <a:rPr lang="cs-CZ" sz="1600" dirty="0"/>
              <a:t>323 000 - Snížení konečné spotřeby energie u podpořených subjektů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č.1B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EE7B873-2C9B-C0C9-3BB5-4D40B6A33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39240"/>
              </p:ext>
            </p:extLst>
          </p:nvPr>
        </p:nvGraphicFramePr>
        <p:xfrm>
          <a:off x="611560" y="2204864"/>
          <a:ext cx="7776864" cy="2370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55">
                  <a:extLst>
                    <a:ext uri="{9D8B030D-6E8A-4147-A177-3AD203B41FA5}">
                      <a16:colId xmlns:a16="http://schemas.microsoft.com/office/drawing/2014/main" val="3829576104"/>
                    </a:ext>
                  </a:extLst>
                </a:gridCol>
                <a:gridCol w="3527617">
                  <a:extLst>
                    <a:ext uri="{9D8B030D-6E8A-4147-A177-3AD203B41FA5}">
                      <a16:colId xmlns:a16="http://schemas.microsoft.com/office/drawing/2014/main" val="2463319394"/>
                    </a:ext>
                  </a:extLst>
                </a:gridCol>
                <a:gridCol w="1230876">
                  <a:extLst>
                    <a:ext uri="{9D8B030D-6E8A-4147-A177-3AD203B41FA5}">
                      <a16:colId xmlns:a16="http://schemas.microsoft.com/office/drawing/2014/main" val="1156700832"/>
                    </a:ext>
                  </a:extLst>
                </a:gridCol>
                <a:gridCol w="1118763">
                  <a:extLst>
                    <a:ext uri="{9D8B030D-6E8A-4147-A177-3AD203B41FA5}">
                      <a16:colId xmlns:a16="http://schemas.microsoft.com/office/drawing/2014/main" val="2398272076"/>
                    </a:ext>
                  </a:extLst>
                </a:gridCol>
                <a:gridCol w="1119553">
                  <a:extLst>
                    <a:ext uri="{9D8B030D-6E8A-4147-A177-3AD203B41FA5}">
                      <a16:colId xmlns:a16="http://schemas.microsoft.com/office/drawing/2014/main" val="2823130941"/>
                    </a:ext>
                  </a:extLst>
                </a:gridCol>
              </a:tblGrid>
              <a:tr h="23195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INDIKÁTORY PROJEKTU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216217"/>
                  </a:ext>
                </a:extLst>
              </a:tr>
              <a:tr h="388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Kód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Název indikátoru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Měrná jednotka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Výchozí hodnota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Cílová hodnota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850073"/>
                  </a:ext>
                </a:extLst>
              </a:tr>
              <a:tr h="189781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Infrastruktura základních škol ve vazbě na odborné učebny a učebny neúplných škol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868803"/>
                  </a:ext>
                </a:extLst>
              </a:tr>
              <a:tr h="388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500 501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uživatelů nových nebo modernizovaných vzdělávacích zařízení za rok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uživatelé/rok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95686"/>
                  </a:ext>
                </a:extLst>
              </a:tr>
              <a:tr h="395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500 002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podpořených škol či vzdělávacích zařízení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5316687"/>
                  </a:ext>
                </a:extLst>
              </a:tr>
              <a:tr h="388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509 021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Kapacita nových učeben v podpořených vzdělávacích zařízeních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224887"/>
                  </a:ext>
                </a:extLst>
              </a:tr>
              <a:tr h="388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 509 031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Kapacita rekonstruovaných či modernizovaných učeben v podpořených vzdělávacích zařízeních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273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692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7560840" cy="784232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1531525"/>
            <a:ext cx="7992888" cy="51821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900" b="1" dirty="0"/>
          </a:p>
          <a:p>
            <a:pPr marL="0" indent="0" font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200" b="1" i="0" u="none" strike="noStrike" kern="1200" dirty="0">
                <a:solidFill>
                  <a:srgbClr val="77933C"/>
                </a:solidFill>
                <a:effectLst/>
              </a:rPr>
              <a:t>500 501- Počet uživatelů nových nebo modernizovaných vzdělávacích zařízení za rok </a:t>
            </a:r>
            <a:r>
              <a:rPr lang="cs-CZ" sz="2200" kern="1200" dirty="0">
                <a:solidFill>
                  <a:srgbClr val="77933C"/>
                </a:solidFill>
              </a:rPr>
              <a:t>-</a:t>
            </a:r>
            <a:r>
              <a:rPr lang="cs-CZ" sz="2200" dirty="0">
                <a:solidFill>
                  <a:srgbClr val="77933C"/>
                </a:solidFill>
              </a:rPr>
              <a:t> povinný </a:t>
            </a:r>
            <a:r>
              <a:rPr lang="cs-CZ" sz="2200" dirty="0">
                <a:solidFill>
                  <a:srgbClr val="77933C"/>
                </a:solidFill>
                <a:effectLst/>
                <a:ea typeface="Times New Roman" panose="02020603050405020304" pitchFamily="18" charset="0"/>
              </a:rPr>
              <a:t>pro všechny projekty - </a:t>
            </a:r>
            <a:r>
              <a:rPr lang="cs-CZ" sz="2200" dirty="0">
                <a:solidFill>
                  <a:srgbClr val="77933C"/>
                </a:solidFill>
                <a:ea typeface="Times New Roman" panose="02020603050405020304" pitchFamily="18" charset="0"/>
              </a:rPr>
              <a:t>tolerance  - 20% </a:t>
            </a:r>
            <a:endParaRPr lang="cs-CZ" sz="2200" dirty="0">
              <a:solidFill>
                <a:srgbClr val="77933C"/>
              </a:solidFill>
              <a:effectLst/>
              <a:ea typeface="Times New Roman" panose="02020603050405020304" pitchFamily="18" charset="0"/>
            </a:endParaRPr>
          </a:p>
          <a:p>
            <a:pPr marL="0" indent="0" font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200" b="1" i="0" strike="noStrike" kern="1200" dirty="0">
                <a:solidFill>
                  <a:srgbClr val="77933C"/>
                </a:solidFill>
                <a:effectLst/>
              </a:rPr>
              <a:t>500 002 - Počet podpořených škol či vzdělávacích zařízení - </a:t>
            </a:r>
            <a:r>
              <a:rPr lang="cs-CZ" sz="2200" dirty="0">
                <a:solidFill>
                  <a:srgbClr val="77933C"/>
                </a:solidFill>
              </a:rPr>
              <a:t>povinný pro všechny projekty – bez tolerance</a:t>
            </a:r>
            <a:endParaRPr lang="cs-CZ" sz="2200" dirty="0">
              <a:solidFill>
                <a:srgbClr val="77933C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u="sng" dirty="0"/>
          </a:p>
          <a:p>
            <a:pPr marL="0" indent="0" font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200" b="1" i="0" u="none" strike="noStrike" kern="1200" dirty="0">
                <a:solidFill>
                  <a:srgbClr val="000000"/>
                </a:solidFill>
                <a:effectLst/>
              </a:rPr>
              <a:t>509 021 - Kapacita nových učeben v podpořených vzdělávacích zařízeních 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– povinný </a:t>
            </a:r>
            <a:r>
              <a:rPr lang="cs-CZ" sz="2200" i="0" u="sng" strike="noStrike" kern="1200" dirty="0">
                <a:solidFill>
                  <a:srgbClr val="000000"/>
                </a:solidFill>
                <a:effectLst/>
              </a:rPr>
              <a:t>u navýšení kapacity 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uživatelů </a:t>
            </a:r>
            <a:r>
              <a:rPr lang="pl-PL" sz="2200" i="0" u="none" strike="noStrike" kern="1200" dirty="0">
                <a:solidFill>
                  <a:srgbClr val="000000"/>
                </a:solidFill>
                <a:effectLst/>
              </a:rPr>
              <a:t>oproti stavu před realizací projektu ( týká se i pořízení vybavení) –</a:t>
            </a:r>
            <a:r>
              <a:rPr lang="pl-PL" sz="2200" dirty="0">
                <a:solidFill>
                  <a:srgbClr val="000000"/>
                </a:solidFill>
              </a:rPr>
              <a:t>tolerance - 10% </a:t>
            </a:r>
            <a:endParaRPr lang="cs-CZ" sz="2200" i="0" u="none" strike="noStrike" dirty="0">
              <a:effectLst/>
            </a:endParaRPr>
          </a:p>
          <a:p>
            <a:pPr marL="0" indent="0" font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cs-CZ" sz="2200" b="1" i="0" u="none" strike="noStrike" kern="1200" dirty="0">
                <a:solidFill>
                  <a:srgbClr val="000000"/>
                </a:solidFill>
                <a:effectLst/>
              </a:rPr>
              <a:t>509 031</a:t>
            </a:r>
            <a:r>
              <a:rPr lang="cs-CZ" sz="2200" dirty="0"/>
              <a:t> - </a:t>
            </a:r>
            <a:r>
              <a:rPr lang="cs-CZ" sz="2200" b="1" i="0" u="none" strike="noStrike" kern="1200" dirty="0">
                <a:solidFill>
                  <a:srgbClr val="000000"/>
                </a:solidFill>
                <a:effectLst/>
              </a:rPr>
              <a:t>Kapacita rekonstruovaných či modernizovaných učeben v podpořených vzdělávacích zařízeních -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 povinný u projektů zaměřených na </a:t>
            </a:r>
            <a:r>
              <a:rPr lang="cs-CZ" sz="2200" i="0" u="sng" strike="noStrike" kern="1200" dirty="0">
                <a:solidFill>
                  <a:srgbClr val="000000"/>
                </a:solidFill>
                <a:effectLst/>
              </a:rPr>
              <a:t>modernizaci stávajících kapacit 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- </a:t>
            </a:r>
            <a:r>
              <a:rPr lang="cs-CZ" sz="2200" dirty="0">
                <a:solidFill>
                  <a:srgbClr val="000000"/>
                </a:solidFill>
              </a:rPr>
              <a:t>tolerance - 10% </a:t>
            </a:r>
            <a:endParaRPr lang="cs-CZ" sz="2200" b="1" dirty="0"/>
          </a:p>
          <a:p>
            <a:pPr marL="0" indent="0">
              <a:buNone/>
            </a:pPr>
            <a:endParaRPr lang="cs-CZ" sz="2200" b="1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/>
              <a:t>509 051 - Počet nových odborných učeben - 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povinný u 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projektů zaměřených na </a:t>
            </a:r>
            <a:r>
              <a:rPr lang="cs-CZ" sz="2200" u="sng" dirty="0">
                <a:effectLst/>
                <a:ea typeface="Times New Roman" panose="02020603050405020304" pitchFamily="18" charset="0"/>
              </a:rPr>
              <a:t>budování nových odborných učeben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. </a:t>
            </a:r>
            <a:r>
              <a:rPr lang="cs-CZ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(nová odborná učebna či upravené prostory školy sloužící před realizací projektu k jiným účelům (např. předělání učeben s jiným původním využitím) - bez tolerance</a:t>
            </a:r>
            <a:endParaRPr lang="cs-CZ" sz="22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/>
              <a:t>509 041 - Počet modernizovaných odborných učeben </a:t>
            </a:r>
            <a:r>
              <a:rPr lang="cs-CZ" sz="2200" dirty="0"/>
              <a:t>- 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povinný u </a:t>
            </a:r>
            <a:r>
              <a:rPr lang="cs-CZ" sz="2200" i="0" u="none" strike="noStrike" kern="1200" dirty="0">
                <a:solidFill>
                  <a:srgbClr val="000000"/>
                </a:solidFill>
                <a:effectLst/>
              </a:rPr>
              <a:t>projektů zaměřených na </a:t>
            </a:r>
            <a:r>
              <a:rPr lang="cs-CZ" sz="2200" u="sng" dirty="0">
                <a:effectLst/>
                <a:ea typeface="Times New Roman" panose="02020603050405020304" pitchFamily="18" charset="0"/>
              </a:rPr>
              <a:t>modernizaci stávajících odborných učeben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- </a:t>
            </a:r>
            <a:r>
              <a:rPr lang="cs-CZ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b</a:t>
            </a:r>
            <a:r>
              <a:rPr lang="cs-CZ" sz="2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ez tolerance </a:t>
            </a:r>
            <a:endParaRPr lang="cs-CZ" sz="2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Indikátory výsledku</a:t>
            </a:r>
          </a:p>
          <a:p>
            <a:pPr marL="0" indent="0">
              <a:buNone/>
            </a:pPr>
            <a:r>
              <a:rPr lang="cs-CZ" sz="2200" dirty="0"/>
              <a:t>323 000 - Snížení konečné spotřeby energie u podpořených subjektů- dle údajů v </a:t>
            </a:r>
            <a:r>
              <a:rPr lang="cs-CZ" sz="2200" dirty="0">
                <a:effectLst/>
                <a:ea typeface="Times New Roman" panose="02020603050405020304" pitchFamily="18" charset="0"/>
              </a:rPr>
              <a:t>Průkazu energetické náročnosti budov (dále jen „PENB“) - </a:t>
            </a:r>
            <a:r>
              <a:rPr lang="cs-CZ" sz="2200" dirty="0"/>
              <a:t>tolerance 5%</a:t>
            </a:r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č.1B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366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325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476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dirty="0">
                <a:solidFill>
                  <a:srgbClr val="77933C"/>
                </a:solidFill>
              </a:rPr>
              <a:t>U povinných příloh, které nejsou pro projekt relevantní, žadatel namísto povinné přílohy vloží dokument, ve kterém uvede, že je pro něj příloha nerelevantní včetně dostatečného zdůvodnění pro toto tvrzení.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Plná moc </a:t>
            </a:r>
            <a:r>
              <a:rPr lang="cs-CZ" sz="1600" dirty="0"/>
              <a:t>- dokládá se v případě přenesení pravomocí žadatele na jinou osobu (týká se i MAS)</a:t>
            </a:r>
          </a:p>
          <a:p>
            <a:pPr marL="514350" indent="-514350" algn="just">
              <a:buAutoNum type="arabicPeriod"/>
            </a:pPr>
            <a:r>
              <a:rPr lang="pt-BR" sz="1600" b="1" dirty="0">
                <a:solidFill>
                  <a:srgbClr val="77933C"/>
                </a:solidFill>
              </a:rPr>
              <a:t>Zadávací a výběrová řízení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- K podané žádosti o podporu předloží žadatel k jednotlivým zakázkám všechny do té doby uzavřené smlouvy na plnění zakázek obsažených v projektu, včetně případných uzavřených dodatků.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Doklady k právní subjektivitě žadatele </a:t>
            </a:r>
            <a:r>
              <a:rPr lang="cs-CZ" sz="1600" dirty="0"/>
              <a:t>– dokládá pouze školská právnická osoba či NNO - Zakladatelská smlouva; pro ostatní subjekty je příloha nerelevantní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Podklady pro hodnocení </a:t>
            </a:r>
            <a:r>
              <a:rPr lang="cs-CZ" sz="1600" dirty="0"/>
              <a:t>– obdoba Studie proveditelnosti z minulého období - musí být zpracovány podle osnovy uvedené v příloze č. 2B Specifických pravidel. Slouží k posouzení potřebnosti a realizovatelnosti projektu. Pokud některá kapitola není pro projekt relevantní, žadatel pod označením a názvem kapitoly odůvodní její nevyplnění.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o prokázání právních vztahů k nemovitému majetku, který je předmětem projektu </a:t>
            </a:r>
            <a:r>
              <a:rPr lang="cs-CZ" sz="1600" dirty="0"/>
              <a:t>– výpis z KN - žadatel tuto skutečnost uvede, není však povinen výpis fyzicky dokládat, pokud není v KN doloží např. nájemní smlouvu; u pořízení vybavení je nerelevantní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umístění stavby v území dle stavebního zákona</a:t>
            </a:r>
            <a:r>
              <a:rPr lang="cs-CZ" sz="1600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– např. pravomocné územní rozhodnutí; u pořízení vybavení je příloha nerelevantní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k realizaci stavby dle stavebního zákona </a:t>
            </a:r>
            <a:r>
              <a:rPr lang="cs-CZ" sz="1600" dirty="0"/>
              <a:t>-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např. stavební povolení; u pořízení vybavení je příloha nerelevantní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62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287700"/>
            <a:ext cx="8229600" cy="105330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132856"/>
            <a:ext cx="8003232" cy="4479852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8"/>
            </a:pPr>
            <a:r>
              <a:rPr lang="cs-CZ" sz="1600" b="1" dirty="0">
                <a:solidFill>
                  <a:srgbClr val="77933C"/>
                </a:solidFill>
              </a:rPr>
              <a:t>Znalecký posudek </a:t>
            </a:r>
            <a:r>
              <a:rPr lang="cs-CZ" sz="1600" dirty="0">
                <a:solidFill>
                  <a:srgbClr val="77933C"/>
                </a:solidFill>
              </a:rPr>
              <a:t>- </a:t>
            </a:r>
            <a:r>
              <a:rPr lang="cs-CZ" sz="1600" dirty="0"/>
              <a:t>nákup pozemku, stavby, použitého majetku; jinak je nerelevantní</a:t>
            </a:r>
            <a:endParaRPr lang="cs-CZ" sz="1600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8"/>
            </a:pPr>
            <a:r>
              <a:rPr lang="cs-CZ" sz="1600" b="1" dirty="0">
                <a:solidFill>
                  <a:srgbClr val="77933C"/>
                </a:solidFill>
              </a:rPr>
              <a:t>Projektová dokumentace stavby </a:t>
            </a:r>
            <a:r>
              <a:rPr lang="cs-CZ" sz="1600" dirty="0"/>
              <a:t>- u pořízení vybavení je příloha nerelevantní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Font typeface="+mj-lt"/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Rozpočet stavebních prací </a:t>
            </a:r>
            <a:r>
              <a:rPr lang="cs-CZ" sz="1600" dirty="0"/>
              <a:t>- nutné vymezit přímé výdaje na hlavní část projektu a přímé výdaje na doprovodnou část projektu, a odlišit je tak od ostatních výdajů projektu; u pořízení vybavení je příloha nerelevantní</a:t>
            </a:r>
          </a:p>
          <a:p>
            <a:pPr marL="514350" indent="-514350" algn="just"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Podklady pro stanovení kategorií intervencí a kontrolu limitů </a:t>
            </a:r>
            <a:r>
              <a:rPr lang="cs-CZ" sz="1600" dirty="0"/>
              <a:t>– příloha musí být doložena ve formátu a podrobnosti podle vzoru uvedeného v příloze č. 4B Specifických pravidel</a:t>
            </a:r>
          </a:p>
          <a:p>
            <a:pPr marL="514350" indent="-514350" algn="just"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Smlouva o zřízení bankovního účtu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Průkaz energetické náročnosti budovy (PENB)</a:t>
            </a:r>
            <a:r>
              <a:rPr lang="cs-CZ" sz="1600" dirty="0"/>
              <a:t>- Příloha je nerelevantní pro projekty, jejichž předmětem je pouze nová výstavba, či projekty ve kterých nedochází k úspoře množství celkové dodané energie za rok.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Výpis z Evidence skutečných majitelů</a:t>
            </a:r>
            <a:r>
              <a:rPr lang="cs-CZ" sz="1600" dirty="0"/>
              <a:t> – nerelevantní, dokládá se až případně na výzvu ŘO při jejich nejasnostech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sv-SE" sz="1600" b="1" dirty="0">
                <a:solidFill>
                  <a:srgbClr val="77933C"/>
                </a:solidFill>
              </a:rPr>
              <a:t>Kladné vyjádření MAS o souladu se schválenou strategií CLLD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10"/>
            </a:pPr>
            <a:r>
              <a:rPr lang="cs-CZ" sz="1600" b="1" dirty="0">
                <a:solidFill>
                  <a:srgbClr val="77933C"/>
                </a:solidFill>
              </a:rPr>
              <a:t>Doložení výchozí kapacity předškolního zařízení </a:t>
            </a:r>
            <a:r>
              <a:rPr lang="cs-CZ" sz="1600" dirty="0"/>
              <a:t>- nerelevantní</a:t>
            </a:r>
          </a:p>
          <a:p>
            <a:pPr marL="514350" indent="-514350" algn="just">
              <a:buFont typeface="Arial" pitchFamily="34" charset="0"/>
              <a:buAutoNum type="arabicPeriod" startAt="10"/>
            </a:pPr>
            <a:r>
              <a:rPr lang="pt-BR" sz="1600" b="1" dirty="0">
                <a:solidFill>
                  <a:srgbClr val="77933C"/>
                </a:solidFill>
              </a:rPr>
              <a:t>Rozhodnutí krajské hygienické stanice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- nerelevantní</a:t>
            </a: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EA66-2B0C-9BEE-0B6B-BCC1A73D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92" y="14254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1. Změny oproti minulému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64E09-D425-1877-4E39-DBF2FC44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38047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MAS vyhlašuje výzvu pouze na svých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webových stránkách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nikoliv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 systému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MS2021+</a:t>
            </a:r>
            <a:endParaRPr lang="cs-CZ" sz="18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Projekt se na MAS podává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pouze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ve formě vyplněného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projektového záměru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 doložení několika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málo příloh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k posouzení věcného hodnocení, nikoliv jako plnohodnotná Žádost o podporu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Kompletní žádost o podporu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se podává do MS2021+ až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 schválení projektového záměru na MAS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posouzení způsobilosti projektu je vždy na Centru pro regionální rozvoj (dále jako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CRR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) –tj. mělo by se tím předejít duplikovanému hodnocení a několikanásobnému vracení Žádosti o podporu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Teoreticky by mohl být proces na MAS o něco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rychlejší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protože MAS bude kontrolovat menší množství dokumentů (očekáváme cca 1 měsíc)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Komunikace s MAS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probíhá přes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email, popř. datovou schránku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nikoliv v systému MS2021+</a:t>
            </a:r>
          </a:p>
          <a:p>
            <a:pPr algn="just"/>
            <a:r>
              <a:rPr lang="cs-CZ" sz="1800" b="0" i="0" u="none" strike="noStrike" baseline="0" dirty="0">
                <a:latin typeface="+mj-lt"/>
              </a:rPr>
              <a:t>Konzult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ace ke způsobilosti nákladů probíhají přímo 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Konzultačním servisem CRR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– který slouží ke komunikaci mezi žadateli a CRR k projektům před předložením Žádosti o podporu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1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568136"/>
            <a:ext cx="8229600" cy="62146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4. Webová aplikace IS KP21+ (MS2021+)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341001"/>
            <a:ext cx="8003232" cy="42949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latin typeface="+mj-lt"/>
              </a:rPr>
              <a:t>Žadatel zpracovává a podává žádost o podporu integrovaného projektu prostřednictvím MS2021+ v případě, že byl projektový záměr vybrán MAS a bylo mu vydáno </a:t>
            </a:r>
            <a:r>
              <a:rPr lang="cs-CZ" sz="2000" b="1" dirty="0">
                <a:latin typeface="+mj-lt"/>
              </a:rPr>
              <a:t>kladné vyjádření MAS o souladu se schválenou strategií CLLD </a:t>
            </a:r>
            <a:r>
              <a:rPr lang="cs-CZ" sz="2000" dirty="0">
                <a:latin typeface="+mj-lt"/>
              </a:rPr>
              <a:t>(platnost 60 kalendářních dnů).</a:t>
            </a:r>
          </a:p>
          <a:p>
            <a:pPr marL="0" indent="0" algn="just">
              <a:buNone/>
            </a:pPr>
            <a:endParaRPr lang="cs-CZ" sz="2000" dirty="0"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Žadatel postupuje dle podmínek nadřazené výzvy ŘO IROP pro podání žádostí o podporu.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Podmínky nadřazených výzev a další postupy jsou v gesci ŘO IROP.</a:t>
            </a:r>
          </a:p>
          <a:p>
            <a:pPr marL="0" indent="0" algn="just">
              <a:buNone/>
            </a:pP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Všechny podmínky ŘO IROP k 48. výzvě  a dokument s detailním postupem vyplnění žádosti o dotaci v MS2021+ je ke stažení: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793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https://irop.mmr.cz/cs/vyzvy-2021-2027/vyzvy/48vyzvairop</a:t>
            </a:r>
            <a:endParaRPr lang="pl-PL" sz="2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700" dirty="0">
              <a:latin typeface="+mj-lt"/>
            </a:endParaRPr>
          </a:p>
          <a:p>
            <a:pPr algn="l"/>
            <a:endParaRPr lang="cs-CZ" sz="15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77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9BB5209-B9BA-DB27-6DDB-E8E1EB2C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36797"/>
            <a:ext cx="843528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2800" dirty="0">
              <a:solidFill>
                <a:srgbClr val="77933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70FCEBF-0729-E6DE-4AC2-FA18E230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636912"/>
            <a:ext cx="7632848" cy="34243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Elektronickou žádost o podporu v MS2021+ vždy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připodepisuje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pověřený zástupce MAS, jemuž je žádost nasdílena žadatelem.</a:t>
            </a:r>
          </a:p>
          <a:p>
            <a:pPr marL="0" indent="0" algn="just">
              <a:buNone/>
            </a:pPr>
            <a:endParaRPr lang="cs-CZ" sz="32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Způsob jednání v MS2021+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musí být nastaven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Podepisují všichni signatáři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Jako </a:t>
            </a:r>
            <a:r>
              <a:rPr lang="cs-CZ" sz="3200" b="1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první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vedoucí SCLLD (Kamila Kabelková),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druhý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statutární zástupce žadatele (případně osoba s plnou mocí zastupující žadatele),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čtenář/editor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projektu je nastaven vedoucí SCLLD (Kamila Kabelková)</a:t>
            </a:r>
          </a:p>
          <a:p>
            <a:pPr algn="just"/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tedy nastaví počet podepisujících osob na 2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40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FC2B38C1-4AE1-7CB6-A17D-B77A38699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06019" y="1717331"/>
            <a:ext cx="6731961" cy="4869029"/>
          </a:xfrm>
        </p:spPr>
      </p:pic>
    </p:spTree>
    <p:extLst>
      <p:ext uri="{BB962C8B-B14F-4D97-AF65-F5344CB8AC3E}">
        <p14:creationId xmlns:p14="http://schemas.microsoft.com/office/powerpoint/2010/main" val="1869368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0866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Jakmile bude mít žadatel žádost hotovou, tak ji finalizuje a informuje MAS, že žádost je v MS2021+ finalizována. Po finalizaci žádosti o podporu dochází k aktivaci záložky Podpis žádosti.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MAS posoudí, jestli je žádost o podporu v souladu s původně předloženým záměrem (zejména zaměření projektu, celková požadovaná částka, příp. další parametry hodnocené kritérii MAS)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okud ano,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žádost bude v MS2021+ elektronicky podepsána vedoucím zaměstnancem SCLLD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.  Tímto postupem MAS osvědčí soulad elektronické žádosti s Projektovým záměrem, jež byl předmětem hodnocení MAS.</a:t>
            </a:r>
          </a:p>
          <a:p>
            <a:pPr marL="0" indent="0" algn="just">
              <a:buNone/>
            </a:pPr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Následně žádost podepíše elektronicky i oprávněná osoba žadatele.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Tímto je žádost o podporu připravena k podání </a:t>
            </a:r>
            <a:r>
              <a:rPr lang="cs-CZ" sz="1800" b="0" i="0" u="none" strike="noStrike" baseline="0" dirty="0">
                <a:latin typeface="+mj-lt"/>
              </a:rPr>
              <a:t>– v </a:t>
            </a:r>
            <a:r>
              <a:rPr lang="cs-CZ" sz="1800" dirty="0"/>
              <a:t>záhlaví žádosti o podporu se objeví tlačítko „PODÁNÍ“</a:t>
            </a:r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– podat lze pouze ručně stiskem </a:t>
            </a:r>
            <a:r>
              <a:rPr lang="cs-CZ" sz="1800" dirty="0">
                <a:solidFill>
                  <a:srgbClr val="77933C"/>
                </a:solidFill>
                <a:latin typeface="+mj-lt"/>
              </a:rPr>
              <a:t>tlačítka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33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2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17651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Upozornění na změny při přihlašování do MS2021+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sz="1200" dirty="0"/>
          </a:p>
          <a:p>
            <a:pPr algn="just"/>
            <a:r>
              <a:rPr lang="cs-CZ" sz="1600" b="1" dirty="0"/>
              <a:t>Noví uživatelé </a:t>
            </a:r>
            <a:r>
              <a:rPr lang="cs-CZ" sz="1600" b="1"/>
              <a:t>se mohou registrovat </a:t>
            </a:r>
            <a:r>
              <a:rPr lang="cs-CZ" sz="1600" b="1" dirty="0"/>
              <a:t>do MS2021+ již jen prostřednictvím </a:t>
            </a:r>
            <a:r>
              <a:rPr lang="cs-CZ" sz="1600" b="0" i="0" dirty="0">
                <a:effectLst/>
              </a:rPr>
              <a:t>využití autentizace vůči Externí identitě </a:t>
            </a:r>
            <a:r>
              <a:rPr lang="cs-CZ" sz="1600" b="0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Identita občana</a:t>
            </a:r>
            <a:r>
              <a:rPr lang="cs-CZ" sz="1600" b="0" i="0" u="sng" dirty="0">
                <a:effectLst/>
              </a:rPr>
              <a:t>.</a:t>
            </a:r>
          </a:p>
          <a:p>
            <a:pPr marL="0" indent="0" algn="l">
              <a:buNone/>
            </a:pPr>
            <a:endParaRPr lang="cs-CZ" sz="1600" dirty="0"/>
          </a:p>
          <a:p>
            <a:r>
              <a:rPr lang="cs-CZ" sz="1600" b="1" dirty="0"/>
              <a:t>S</a:t>
            </a:r>
            <a:r>
              <a:rPr lang="cs-CZ" sz="1600" b="1" i="0" dirty="0">
                <a:effectLst/>
              </a:rPr>
              <a:t>távající uživatelé budou vyzváni k úpravě své identity v MS2021+.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již využívají pouze jeden účet a autentizaci prostřednictvím Identity občana, nebudou muset žádnou změnu provádět.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Ti uživatelé, kteří využívají k autentizaci ADFS budou muset v rámci procesu úpravy identity provázat svůj účet MS2021+ s </a:t>
            </a:r>
            <a:r>
              <a:rPr lang="cs-CZ" sz="1600" dirty="0"/>
              <a:t>Identitou občana.</a:t>
            </a:r>
          </a:p>
          <a:p>
            <a:pPr marL="0" indent="0">
              <a:buNone/>
            </a:pPr>
            <a:r>
              <a:rPr lang="cs-CZ" sz="1600" dirty="0"/>
              <a:t>V listopadu 2023 bude ukončena možnost se standardně přihlašovat přes ADFS, ale stále bude možné žádat o úpravu identity.</a:t>
            </a:r>
            <a:br>
              <a:rPr lang="cs-CZ" sz="1600" dirty="0"/>
            </a:br>
            <a:r>
              <a:rPr lang="cs-CZ" sz="1600" b="0" i="0" dirty="0">
                <a:effectLst/>
              </a:rPr>
              <a:t>Proces bude spočívat ve vyplnění formuláře s žádostí o úpravu identity MS2021+ a odeslání ke zpracování.</a:t>
            </a:r>
          </a:p>
          <a:p>
            <a:pPr marL="0" indent="0">
              <a:buNone/>
            </a:pPr>
            <a:r>
              <a:rPr lang="cs-CZ" sz="1600" dirty="0">
                <a:latin typeface="+mj-lt"/>
              </a:rPr>
              <a:t>Více na: </a:t>
            </a:r>
            <a:r>
              <a:rPr lang="cs-CZ" sz="1600" dirty="0"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https://iskp21.mssf.cz/</a:t>
            </a:r>
            <a:endParaRPr lang="cs-CZ" sz="1600" dirty="0">
              <a:latin typeface="+mj-lt"/>
            </a:endParaRPr>
          </a:p>
          <a:p>
            <a:pPr algn="just"/>
            <a:endParaRPr lang="cs-CZ" sz="1800" dirty="0">
              <a:solidFill>
                <a:srgbClr val="77933C"/>
              </a:solidFill>
              <a:latin typeface="+mj-lt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28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1241649"/>
            <a:ext cx="8229600" cy="1143000"/>
          </a:xfrm>
        </p:spPr>
        <p:txBody>
          <a:bodyPr>
            <a:normAutofit/>
          </a:bodyPr>
          <a:lstStyle/>
          <a:p>
            <a:r>
              <a:rPr lang="it-IT" sz="3300" dirty="0">
                <a:solidFill>
                  <a:srgbClr val="77933C"/>
                </a:solidFill>
              </a:rPr>
              <a:t>Povinnosti příjemců v oblasti publicity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9" y="2204864"/>
            <a:ext cx="8090520" cy="4015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Příjemci jsou povinni poskytnout součinnost při propagaci realizovaných projektů.</a:t>
            </a:r>
          </a:p>
          <a:p>
            <a:pPr marL="0" indent="0" algn="just">
              <a:buNone/>
            </a:pPr>
            <a:r>
              <a:rPr lang="cs-CZ" sz="1600" dirty="0"/>
              <a:t>Po vydání právního aktu/rozhodnutí o poskytnutí dotace a v průběhu realizace projektu je příjemce povinen informovat veřejnost o získané podpoře z fondů EU.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Povinné informační a propagační nástroje </a:t>
            </a:r>
            <a:r>
              <a:rPr lang="cs-CZ" sz="1600" dirty="0"/>
              <a:t>(také „povinná publicita“) jsou závazné pro všechny příjemce. Jedná se o následující:</a:t>
            </a:r>
          </a:p>
          <a:p>
            <a:pPr marL="176213" indent="-176213" algn="just"/>
            <a:r>
              <a:rPr lang="cs-CZ" sz="1600" dirty="0"/>
              <a:t>webová stránka (existuje-li),</a:t>
            </a:r>
          </a:p>
          <a:p>
            <a:pPr marL="176213" indent="-176213" algn="just"/>
            <a:r>
              <a:rPr lang="cs-CZ" sz="1600" dirty="0"/>
              <a:t>post na sociální síti (existuje-li) – dokládá se printscreenem příspěvku,</a:t>
            </a:r>
          </a:p>
          <a:p>
            <a:pPr marL="176213" indent="-176213" algn="just"/>
            <a:r>
              <a:rPr lang="cs-CZ" sz="1600" dirty="0"/>
              <a:t>plakát o minimální velikosti A3 nebo alternativy uvedené v odst. e) kapitoly 10.1 Obecných pravidel, u projektu do 500 tis. EUR (cca 12,5 mil. Kč))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Minimální informace, které budou uvedeny na nástrojích povinné publicity:</a:t>
            </a:r>
          </a:p>
          <a:p>
            <a:pPr marL="176213" indent="-176213" algn="just"/>
            <a:r>
              <a:rPr lang="cs-CZ" sz="1600" dirty="0"/>
              <a:t>název projektu v plné nebo zkrácené formě v souladu s názvem v MS2021+,</a:t>
            </a:r>
          </a:p>
          <a:p>
            <a:pPr marL="176213" indent="-176213" algn="just"/>
            <a:r>
              <a:rPr lang="cs-CZ" sz="1600" dirty="0"/>
              <a:t>hlavní cíl projektu,</a:t>
            </a:r>
          </a:p>
          <a:p>
            <a:pPr marL="176213" indent="-176213" algn="just"/>
            <a:r>
              <a:rPr lang="cs-CZ" sz="1600" dirty="0" err="1"/>
              <a:t>logolink</a:t>
            </a:r>
            <a:r>
              <a:rPr lang="cs-CZ" sz="1600" dirty="0"/>
              <a:t>: znak EU s povinným textem a logem MMR (viz kapitola 10.3 Obecných pravidel)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35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853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4" y="149799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Pravidla pro zobrazování log</a:t>
            </a:r>
            <a:endParaRPr lang="cs-CZ" sz="80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61821"/>
            <a:ext cx="8090520" cy="320336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2400" dirty="0"/>
              <a:t>Grafické normy pro logo EU a vymezení standardních barev jsou uvedeny v doporučujícím </a:t>
            </a:r>
            <a:r>
              <a:rPr lang="cs-CZ" sz="2400" b="1" dirty="0">
                <a:solidFill>
                  <a:srgbClr val="77933C"/>
                </a:solidFill>
              </a:rPr>
              <a:t>Manuálu jednotného vizuálního stylu fondů EU v programovém období 2021–2027</a:t>
            </a:r>
            <a:endParaRPr lang="cs-CZ" sz="2400" b="1" dirty="0"/>
          </a:p>
          <a:p>
            <a:pPr algn="just"/>
            <a:r>
              <a:rPr lang="cs-CZ" sz="2400" dirty="0"/>
              <a:t>Loga se vždy umisťují tak, aby byla zřetelně viditelná a úměrně velká k dokumentu</a:t>
            </a:r>
          </a:p>
          <a:p>
            <a:pPr algn="just"/>
            <a:r>
              <a:rPr lang="cs-CZ" sz="2400" dirty="0"/>
              <a:t>Logo EU je vždy na první pozici zleva v horizontálním řazení a na nejvyšší pozici ve vertikálním řazení. Logo ŘO IROP (MMR), je umístěno na druhé pozici. Pokud je kromě loga ŘO IROP použito i další logo (například příjemce), je umístěno na třetí pozici.</a:t>
            </a:r>
          </a:p>
          <a:p>
            <a:pPr algn="just"/>
            <a:r>
              <a:rPr lang="cs-CZ" sz="2400" dirty="0"/>
              <a:t>Logo EU musí mít vždy nejméně stejnou velikost (výšku) jako všechna ostatní použitá loga</a:t>
            </a:r>
          </a:p>
          <a:p>
            <a:pPr algn="just"/>
            <a:r>
              <a:rPr lang="cs-CZ" sz="2400" dirty="0"/>
              <a:t>Preferované zobrazení loga EU je v barevném provedení.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46" y="1261370"/>
            <a:ext cx="8229600" cy="685046"/>
          </a:xfrm>
        </p:spPr>
        <p:txBody>
          <a:bodyPr>
            <a:normAutofit/>
          </a:bodyPr>
          <a:lstStyle/>
          <a:p>
            <a:r>
              <a:rPr lang="cs-CZ" sz="3300" dirty="0">
                <a:solidFill>
                  <a:srgbClr val="77933C"/>
                </a:solidFill>
              </a:rPr>
              <a:t>Důležité 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9690"/>
            <a:ext cx="8090520" cy="419236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Výzva MAS včetně příloh (projektový záměr, kritéria hodnocení MAS, kontrolní listy a další přílohy ke stažení): </a:t>
            </a:r>
          </a:p>
          <a:p>
            <a:pPr marL="0" indent="0" algn="just">
              <a:buNone/>
            </a:pPr>
            <a:r>
              <a:rPr lang="cs-CZ" sz="2400" dirty="0">
                <a:hlinkClick r:id="rId2"/>
              </a:rPr>
              <a:t>https://www.otevrenezahrady.cz/vyzvy-pro-zadatele-prehled/irop_2021-2027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Text výzvy IROP, obecná a specifická pravidla včetně příloh, postup pro podání žádosti v MS2021+: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https://irop.mmr.cz/cs/vyzvy-2021-2027/vyzvy/48vyzvairop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Kontrolní listy CRR k hodnocení žádostí:</a:t>
            </a:r>
          </a:p>
          <a:p>
            <a:pPr marL="0" indent="0" algn="just">
              <a:buNone/>
            </a:pPr>
            <a:r>
              <a:rPr lang="cs-CZ" sz="2400" dirty="0">
                <a:hlinkClick r:id="rId4"/>
              </a:rPr>
              <a:t>Kontrolní listy pro hodnocení formálních náležitostí a přijatelnosti | CRR</a:t>
            </a:r>
            <a:endParaRPr lang="cs-CZ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Konzultační servis CRR: </a:t>
            </a:r>
          </a:p>
          <a:p>
            <a:pPr marL="0" indent="0" algn="just">
              <a:buNone/>
            </a:pPr>
            <a:r>
              <a:rPr lang="pl-PL" sz="2400" dirty="0">
                <a:hlinkClick r:id="rId5"/>
              </a:rPr>
              <a:t>https://www.crr.cz/irop/konzultacni-servis-irop/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Odkaz na systém MS2021+ pro podání plné Žádosti o podporu: </a:t>
            </a:r>
          </a:p>
          <a:p>
            <a:pPr marL="0" indent="0" algn="just">
              <a:buNone/>
            </a:pPr>
            <a:r>
              <a:rPr lang="pl-PL" sz="2400" dirty="0">
                <a:hlinkClick r:id="rId6"/>
              </a:rPr>
              <a:t>https://iskp21.mssf.cz/</a:t>
            </a:r>
            <a:r>
              <a:rPr lang="pl-PL" sz="2400" dirty="0"/>
              <a:t> </a:t>
            </a:r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877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98513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77933C"/>
                </a:solidFill>
              </a:rPr>
              <a:t>5. Různé, diskuze</a:t>
            </a:r>
            <a:endParaRPr lang="cs-CZ" sz="7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38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02" y="2469522"/>
            <a:ext cx="8229600" cy="88568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5400" b="1" dirty="0">
                <a:solidFill>
                  <a:schemeClr val="accent3">
                    <a:lumMod val="75000"/>
                  </a:schemeClr>
                </a:solidFill>
              </a:rPr>
              <a:t>Děkujeme za pozornost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96420"/>
            <a:ext cx="8435280" cy="2656078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77933C"/>
                </a:solidFill>
                <a:latin typeface="+mj-lt"/>
              </a:rPr>
              <a:t>Otevřené zahrady Jičínska z. s.</a:t>
            </a:r>
            <a:br>
              <a:rPr lang="cs-CZ" sz="1600" dirty="0">
                <a:solidFill>
                  <a:srgbClr val="77933C"/>
                </a:solidFill>
                <a:latin typeface="+mj-lt"/>
              </a:rPr>
            </a:br>
            <a:r>
              <a:rPr lang="cs-CZ" sz="1600" dirty="0">
                <a:solidFill>
                  <a:srgbClr val="77933C"/>
                </a:solidFill>
                <a:latin typeface="+mj-lt"/>
              </a:rPr>
              <a:t>17. listopadu 1074, 506 01 Jičín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Kontakt: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b="1" dirty="0">
                <a:latin typeface="+mj-lt"/>
              </a:rPr>
              <a:t>Mgr. Kamila Kabelková</a:t>
            </a:r>
            <a:r>
              <a:rPr lang="cs-CZ" sz="1800" dirty="0">
                <a:latin typeface="+mj-lt"/>
              </a:rPr>
              <a:t>, vedoucí zaměstnanec pro realizaci SCLLD, tel. 602 420 396</a:t>
            </a:r>
          </a:p>
          <a:p>
            <a:pPr marL="0" indent="0">
              <a:spcBef>
                <a:spcPct val="20000"/>
              </a:spcBef>
              <a:buNone/>
              <a:defRPr/>
            </a:pPr>
            <a:endParaRPr lang="cs-CZ" sz="1800" dirty="0">
              <a:latin typeface="+mj-lt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</a:rPr>
              <a:t>Email: </a:t>
            </a:r>
            <a:r>
              <a:rPr lang="cs-CZ" sz="1800" dirty="0">
                <a:latin typeface="+mj-lt"/>
                <a:hlinkClick r:id="rId3"/>
              </a:rPr>
              <a:t>otevrenezahrady@seznam.cz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4"/>
              </a:rPr>
              <a:t>irop@otevrenezahrady.cz</a:t>
            </a:r>
            <a:r>
              <a:rPr lang="cs-CZ" sz="1800" dirty="0">
                <a:latin typeface="+mj-lt"/>
              </a:rPr>
              <a:t> </a:t>
            </a:r>
          </a:p>
          <a:p>
            <a:pPr marL="0" lv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  <a:hlinkClick r:id="rId5"/>
              </a:rPr>
              <a:t>www.otevrenezahrady.cz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6"/>
              </a:rPr>
              <a:t>https://www.facebook.com/otevrenezahrady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9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807D-A95B-2D2E-44D4-30655FEC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Zjednodušená metoda vykazování </a:t>
            </a:r>
            <a:r>
              <a:rPr lang="cs-CZ" dirty="0"/>
              <a:t>– automaticky dopočtena paušální sazba ve výši 7 % z přímých výdajů na nepřímé výdaje. Proplácení bez kontroly účetních dokladů. </a:t>
            </a:r>
          </a:p>
          <a:p>
            <a:pPr algn="just"/>
            <a:r>
              <a:rPr lang="cs-CZ" b="1" dirty="0"/>
              <a:t>Poskytnuté údaje veřejné správě </a:t>
            </a:r>
            <a:r>
              <a:rPr lang="cs-CZ" dirty="0"/>
              <a:t>– nepožaduje se předložení již jednou veřejné správě poskytnutých údajů, např. výpis z Obchodního rejstříku / výpis z katastru nemovitostí </a:t>
            </a:r>
          </a:p>
          <a:p>
            <a:pPr algn="just"/>
            <a:r>
              <a:rPr lang="cs-CZ" b="1" dirty="0"/>
              <a:t>Zrušena povinnost předkládat analýzu </a:t>
            </a:r>
            <a:r>
              <a:rPr lang="cs-CZ" b="1" dirty="0" err="1"/>
              <a:t>eCBA</a:t>
            </a:r>
            <a:r>
              <a:rPr lang="cs-CZ" b="1" dirty="0"/>
              <a:t> </a:t>
            </a:r>
            <a:r>
              <a:rPr lang="cs-CZ" dirty="0"/>
              <a:t>přínosů a nákladů a sledovat příjmy </a:t>
            </a:r>
          </a:p>
          <a:p>
            <a:pPr algn="just"/>
            <a:r>
              <a:rPr lang="cs-CZ" b="1" dirty="0"/>
              <a:t>Nevyčerpané prostředky </a:t>
            </a:r>
            <a:r>
              <a:rPr lang="cs-CZ" dirty="0"/>
              <a:t>- mezi sledovanými obdobími se přesouvají automaticky, příjemce nemusí o převod žádat prostřednictvím žádosti o změnu </a:t>
            </a:r>
          </a:p>
          <a:p>
            <a:pPr algn="just"/>
            <a:r>
              <a:rPr lang="cs-CZ" b="1" dirty="0"/>
              <a:t>Fikce doručení </a:t>
            </a:r>
            <a:r>
              <a:rPr lang="cs-CZ" dirty="0"/>
              <a:t>– lhůty pro splnění jsou navázány na datum doručení dokumentu či depeše (tj. když se do MS2021+ přihlásí jakákoliv osoba s vazbou na projekt – tedy  i MAS). </a:t>
            </a:r>
          </a:p>
          <a:p>
            <a:pPr algn="just"/>
            <a:r>
              <a:rPr lang="cs-CZ" b="1" dirty="0"/>
              <a:t>Kontrola formálních náležitostí a přijatelnosti </a:t>
            </a:r>
            <a:r>
              <a:rPr lang="cs-CZ" dirty="0"/>
              <a:t>- v případě potřeby po dvou výzvách k doplnění žádosti vyzýváno ještě k opravě zjevných formálních chyb </a:t>
            </a:r>
          </a:p>
          <a:p>
            <a:pPr algn="just"/>
            <a:r>
              <a:rPr lang="cs-CZ" dirty="0"/>
              <a:t>Více na </a:t>
            </a:r>
            <a:r>
              <a:rPr lang="cs-CZ" dirty="0">
                <a:hlinkClick r:id="rId2"/>
              </a:rPr>
              <a:t>https://irop.mmr.cz/cs/irop-2021-2027/zmeny-v-irop-2021-2027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791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>
                <a:solidFill>
                  <a:srgbClr val="77933C"/>
                </a:solidFill>
                <a:latin typeface="Arial" panose="020B0604020202020204" pitchFamily="34" charset="0"/>
              </a:rPr>
              <a:t>Proces administrace integrovaného projektu CLLD do podání žádosti o podporu do MS2021+</a:t>
            </a:r>
            <a:endParaRPr lang="cs-CZ" sz="5400" b="1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6DC715C-1F68-33C0-C1FF-CAB56367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605023"/>
            <a:ext cx="7758882" cy="35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880562A6-1CB3-E652-6E8E-F9A6DBE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136904" cy="175514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77933C"/>
                </a:solidFill>
                <a:latin typeface="Calibri,Bold"/>
              </a:rPr>
              <a:t>2. Základní informace k výzvě MAS </a:t>
            </a:r>
            <a:br>
              <a:rPr lang="cs-CZ" b="1" dirty="0">
                <a:solidFill>
                  <a:srgbClr val="00B150"/>
                </a:solidFill>
                <a:latin typeface="Calibri,Bold"/>
              </a:rPr>
            </a:br>
            <a: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– sběr projektových záměrů</a:t>
            </a:r>
            <a:b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b="1" dirty="0">
                <a:solidFill>
                  <a:srgbClr val="00B150"/>
                </a:solidFill>
                <a:latin typeface="Calibri,Bold"/>
              </a:rPr>
              <a:t> </a:t>
            </a:r>
            <a:endParaRPr lang="cs-CZ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AA837140-9C86-551D-F558-F5D001CCE9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54284482"/>
              </p:ext>
            </p:extLst>
          </p:nvPr>
        </p:nvGraphicFramePr>
        <p:xfrm>
          <a:off x="313184" y="2996952"/>
          <a:ext cx="8496944" cy="34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241203326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958693015"/>
                    </a:ext>
                  </a:extLst>
                </a:gridCol>
              </a:tblGrid>
              <a:tr h="61617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Název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 Otevřené zahrady Jičínska – IROP – Rozvoj sociálních služeb, služeb navazujících a podpora sociální inkluze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867625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MAS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29844"/>
                  </a:ext>
                </a:extLst>
              </a:tr>
              <a:tr h="552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Opatření integrované strategie 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 Stabilizace sítě škol a rozvoj vzdělávacích zařízení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192719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Vyhlášení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6. 11. 2023    11:00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79628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Ukončení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18. 12. 2023    23:59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973074"/>
                  </a:ext>
                </a:extLst>
              </a:tr>
              <a:tr h="880245">
                <a:tc>
                  <a:txBody>
                    <a:bodyPr/>
                    <a:lstStyle/>
                    <a:p>
                      <a:r>
                        <a:rPr lang="cs-CZ" sz="1700" dirty="0"/>
                        <a:t>Maximální a minimální výše celkových způsobilých výdajů na projekt 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/>
                        <a:t>Min. 350 000 Kč. Maximální výše CZV na projekt není stanovena.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862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6D2EC79-B7D2-A922-2BF6-DB36E003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682771"/>
              </p:ext>
            </p:extLst>
          </p:nvPr>
        </p:nvGraphicFramePr>
        <p:xfrm>
          <a:off x="395536" y="1742383"/>
          <a:ext cx="8496944" cy="442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79432261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4265419"/>
                    </a:ext>
                  </a:extLst>
                </a:gridCol>
              </a:tblGrid>
              <a:tr h="477535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Alokace výzvy (dotace)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2 800 000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23795"/>
                  </a:ext>
                </a:extLst>
              </a:tr>
              <a:tr h="48053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Celkové způsobilé výdaje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2 947 368 </a:t>
                      </a:r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31724"/>
                  </a:ext>
                </a:extLst>
              </a:tr>
              <a:tr h="486038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Míra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Evropský fond pro regionální rozvoj - </a:t>
                      </a:r>
                      <a:r>
                        <a:rPr lang="cs-CZ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 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55770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Vlastní zdroje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95608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Forma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Ex-post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2230"/>
                  </a:ext>
                </a:extLst>
              </a:tr>
              <a:tr h="698264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Místo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Území MAS Otevřené zahrady Jičínska z. s.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vymezené ve schválené strategii CLLD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075547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Způsobilost výdajů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1. 1. 2021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ukončení realizace projektu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354517"/>
                  </a:ext>
                </a:extLst>
              </a:tr>
              <a:tr h="896956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Nejzazší datum ukončení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  <a:b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nesmí být ukončena před podáním žádosti o podporu v MS2021+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3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4727"/>
            <a:ext cx="8229600" cy="486245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6200" dirty="0">
                <a:solidFill>
                  <a:srgbClr val="77933C"/>
                </a:solidFill>
              </a:rPr>
              <a:t>Oprávnění žadatelé: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Kraje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Obce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Dobrovolné svazky obcí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zřizované nebo zakládané kraji či obcemi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Nestátní neziskové organizace, které minimálně 2 roky bezprostředně před podáním žádosti nepřetržitě působí v oblasti vzdělávání nebo asistenčních služeb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Církve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Církevní organizace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Příspěvkové organizace organizačních složek státu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4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Školské právnické osoby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právnické osoby, které vykonávají činnost škol a školských zařízení, zapsané v Rejstříku škol a školských zařízení (např. akciové společnosti, komanditní společnosti, společnosti s ručením omezeným, veřejné obchodní společnosti)</a:t>
            </a:r>
            <a:endParaRPr lang="cs-CZ" sz="55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6200" dirty="0">
                <a:solidFill>
                  <a:srgbClr val="77933C"/>
                </a:solidFill>
              </a:rPr>
              <a:t>Cílová skupina:</a:t>
            </a:r>
            <a:endParaRPr lang="cs-CZ" sz="49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7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  <a:p>
            <a:pPr marL="0" indent="0" algn="just">
              <a:buNone/>
            </a:pPr>
            <a:endParaRPr lang="cs-CZ" sz="37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7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(Rodiče, žáci, osoby se speciálními vzdělávacími potřebami, pedagogičtí pracovníci, nepedagogičtí pracovníci ZŠ, SŠ/VOŠ, pracovníci a dobrovolní pracovníci organizací působících v oblasti vzdělávání nebo asistenčních služeb a v oblasti neformálního a zájmového vzdělávání dětí a mládeže, národnostní skupiny (zejména Romové), uprchlíci, migranti)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273404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49934"/>
            <a:ext cx="8075240" cy="46354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Infrastruktura základních škol ve vazbě na odborné učebny a učebny neúplných škol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vybudování, modernizace a vybavení odborných učeben ZŠ ve vazbě na přírodní vědy, polytechnické vzdělávání, cizí jazyky, práci s digitálními technologiemi;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vnitřní konektivita škol;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školní družiny a školní kluby;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učebny neúplných škol;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doprovodná část projektu: budování a modernizace zázemí: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 školní poradenská pracoviště a pro práci s žáky se speciálními vzdělávacími potřebami (např. klidové zóny, reedukační učebny);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 pedagogické i nepedagogické pracovníky škol vedoucí k vyšší kvalitě vzdělávání ve školách (např. kabinety);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15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vnitřního i venkovního pro komunitní aktivity při ZŠ vedoucí k sociální inkluzi (např. veřejně přístupné prostory pro sportovní aktivity, knihovny, společenské místnosti), sloužící po vyučování jako centrum vzdělanosti a komunitních aktivit.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je v souladu s Místním akčním plánem vzdělávání (MAP) platným pro území realizace projektu k datu předložení Šablony projektového záměru do této výzvy.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endParaRPr lang="cs-CZ" sz="15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51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32700</TotalTime>
  <Words>5044</Words>
  <Application>Microsoft Office PowerPoint</Application>
  <PresentationFormat>Předvádění na obrazovce (4:3)</PresentationFormat>
  <Paragraphs>464</Paragraphs>
  <Slides>39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Calibri,Bold</vt:lpstr>
      <vt:lpstr>Cambria</vt:lpstr>
      <vt:lpstr>Symbol</vt:lpstr>
      <vt:lpstr>Motiv sady Office</vt:lpstr>
      <vt:lpstr>Prezentace aplikace PowerPoint</vt:lpstr>
      <vt:lpstr>Program Semináře</vt:lpstr>
      <vt:lpstr>1. Změny oproti minulému období</vt:lpstr>
      <vt:lpstr>Prezentace aplikace PowerPoint</vt:lpstr>
      <vt:lpstr>Proces administrace integrovaného projektu CLLD do podání žádosti o podporu do MS2021+</vt:lpstr>
      <vt:lpstr>2. Základní informace k výzvě MAS  – sběr projektových záměrů  </vt:lpstr>
      <vt:lpstr>Prezentace aplikace PowerPoint</vt:lpstr>
      <vt:lpstr>Prezentace aplikace PowerPoint</vt:lpstr>
      <vt:lpstr>Podporované aktivity výzvy MAS</vt:lpstr>
      <vt:lpstr>Podání projektového záměru na MAS</vt:lpstr>
      <vt:lpstr>Hodnocení a výběr projektových záměrů MAS</vt:lpstr>
      <vt:lpstr>Kritéria věcného hodnocení</vt:lpstr>
      <vt:lpstr>Prezentace aplikace PowerPoint</vt:lpstr>
      <vt:lpstr>Přezkum hodnocení projektových záměrů</vt:lpstr>
      <vt:lpstr>3. Základní informace k výzvě IROP</vt:lpstr>
      <vt:lpstr>Prezentace aplikace PowerPoint</vt:lpstr>
      <vt:lpstr>Podporované aktivity výzvy</vt:lpstr>
      <vt:lpstr>Podporované aktivity výzvy MAS</vt:lpstr>
      <vt:lpstr>Způsobilé výdaje</vt:lpstr>
      <vt:lpstr>Přímé výdaje na hlavní část projektu  </vt:lpstr>
      <vt:lpstr>Přímé výdaje na hlavní část projektu  </vt:lpstr>
      <vt:lpstr> </vt:lpstr>
      <vt:lpstr> </vt:lpstr>
      <vt:lpstr>Nezpůsobilé výdaje </vt:lpstr>
      <vt:lpstr>Udržitelnost projektu </vt:lpstr>
      <vt:lpstr>Indikátory</vt:lpstr>
      <vt:lpstr>Indikátory</vt:lpstr>
      <vt:lpstr>Povinné přílohy k žádosti o podporu</vt:lpstr>
      <vt:lpstr>Povinné přílohy k žádosti o podporu</vt:lpstr>
      <vt:lpstr>4. Webová aplikace IS KP21+ (MS2021+)</vt:lpstr>
      <vt:lpstr>Postup pro odevzdání kompletní žádosti o podporu</vt:lpstr>
      <vt:lpstr>Prezentace aplikace PowerPoint</vt:lpstr>
      <vt:lpstr>Postup pro odevzdání kompletní žádosti o podporu</vt:lpstr>
      <vt:lpstr>Upozornění na změny při přihlašování do MS2021+</vt:lpstr>
      <vt:lpstr>Povinnosti příjemců v oblasti publicity</vt:lpstr>
      <vt:lpstr>Pravidla pro zobrazování log</vt:lpstr>
      <vt:lpstr>Důležité odkazy</vt:lpstr>
      <vt:lpstr>5. Různé, diskuze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Jana Kubasová</cp:lastModifiedBy>
  <cp:revision>239</cp:revision>
  <cp:lastPrinted>2023-08-27T22:44:25Z</cp:lastPrinted>
  <dcterms:created xsi:type="dcterms:W3CDTF">2017-10-31T11:52:50Z</dcterms:created>
  <dcterms:modified xsi:type="dcterms:W3CDTF">2023-11-10T11:18:27Z</dcterms:modified>
</cp:coreProperties>
</file>