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1"/>
  </p:handoutMasterIdLst>
  <p:sldIdLst>
    <p:sldId id="256" r:id="rId2"/>
    <p:sldId id="267" r:id="rId3"/>
    <p:sldId id="308" r:id="rId4"/>
    <p:sldId id="261" r:id="rId5"/>
    <p:sldId id="262" r:id="rId6"/>
    <p:sldId id="260" r:id="rId7"/>
    <p:sldId id="257" r:id="rId8"/>
    <p:sldId id="263" r:id="rId9"/>
    <p:sldId id="266" r:id="rId10"/>
    <p:sldId id="264" r:id="rId11"/>
    <p:sldId id="265" r:id="rId12"/>
    <p:sldId id="25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5" r:id="rId46"/>
    <p:sldId id="301" r:id="rId47"/>
    <p:sldId id="302" r:id="rId48"/>
    <p:sldId id="306" r:id="rId49"/>
    <p:sldId id="307" r:id="rId50"/>
  </p:sldIdLst>
  <p:sldSz cx="9144000" cy="6858000" type="screen4x3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74" autoAdjust="0"/>
    <p:restoredTop sz="94660"/>
  </p:normalViewPr>
  <p:slideViewPr>
    <p:cSldViewPr>
      <p:cViewPr varScale="1">
        <p:scale>
          <a:sx n="69" d="100"/>
          <a:sy n="69" d="100"/>
        </p:scale>
        <p:origin x="-6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38F3B2-76B0-4997-8A31-92C5E520EEE6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B355A27B-255C-4FFD-A05B-CC1E92D07AA7}">
      <dgm:prSet phldrT="[Text]"/>
      <dgm:spPr/>
      <dgm:t>
        <a:bodyPr/>
        <a:lstStyle/>
        <a:p>
          <a:r>
            <a:rPr lang="cs-CZ" dirty="0"/>
            <a:t>Charakteristika MAS</a:t>
          </a:r>
        </a:p>
      </dgm:t>
    </dgm:pt>
    <dgm:pt modelId="{5B1861F7-FE3E-44EB-9235-C21BA5BA3D7E}" type="parTrans" cxnId="{B8EB34AA-BA48-454A-A96E-C31213187008}">
      <dgm:prSet/>
      <dgm:spPr/>
      <dgm:t>
        <a:bodyPr/>
        <a:lstStyle/>
        <a:p>
          <a:endParaRPr lang="cs-CZ"/>
        </a:p>
      </dgm:t>
    </dgm:pt>
    <dgm:pt modelId="{AC119D03-296C-4089-84B4-BC4F4395877E}" type="sibTrans" cxnId="{B8EB34AA-BA48-454A-A96E-C31213187008}">
      <dgm:prSet/>
      <dgm:spPr/>
      <dgm:t>
        <a:bodyPr/>
        <a:lstStyle/>
        <a:p>
          <a:endParaRPr lang="cs-CZ"/>
        </a:p>
      </dgm:t>
    </dgm:pt>
    <dgm:pt modelId="{8A9B2889-3DF4-4C19-870B-19DC73AA1835}">
      <dgm:prSet phldrT="[Text]"/>
      <dgm:spPr/>
      <dgm:t>
        <a:bodyPr/>
        <a:lstStyle/>
        <a:p>
          <a:r>
            <a:rPr lang="cs-CZ" dirty="0"/>
            <a:t>Integrovaná strategie území </a:t>
          </a:r>
          <a:r>
            <a:rPr lang="cs-CZ" dirty="0" smtClean="0"/>
            <a:t>MAS (ISÚ)</a:t>
          </a:r>
          <a:endParaRPr lang="cs-CZ" dirty="0"/>
        </a:p>
      </dgm:t>
    </dgm:pt>
    <dgm:pt modelId="{35B4D091-5506-489E-BC77-A4998043C7A3}" type="parTrans" cxnId="{83DEB9E0-563C-4E50-8E42-B8EEDC739107}">
      <dgm:prSet/>
      <dgm:spPr/>
      <dgm:t>
        <a:bodyPr/>
        <a:lstStyle/>
        <a:p>
          <a:endParaRPr lang="cs-CZ"/>
        </a:p>
      </dgm:t>
    </dgm:pt>
    <dgm:pt modelId="{E98B22D8-3B46-429D-A414-1C90F6A8E8CB}" type="sibTrans" cxnId="{83DEB9E0-563C-4E50-8E42-B8EEDC739107}">
      <dgm:prSet/>
      <dgm:spPr/>
      <dgm:t>
        <a:bodyPr/>
        <a:lstStyle/>
        <a:p>
          <a:endParaRPr lang="cs-CZ"/>
        </a:p>
      </dgm:t>
    </dgm:pt>
    <dgm:pt modelId="{7768E91B-6BB0-42B2-A495-A2F6DB7026D0}">
      <dgm:prSet phldrT="[Text]"/>
      <dgm:spPr/>
      <dgm:t>
        <a:bodyPr/>
        <a:lstStyle/>
        <a:p>
          <a:r>
            <a:rPr lang="cs-CZ" dirty="0"/>
            <a:t>Akční (integrovaný) plán rozvoje území </a:t>
          </a:r>
          <a:r>
            <a:rPr lang="cs-CZ" dirty="0" smtClean="0"/>
            <a:t>MAS (Programové rámce)</a:t>
          </a:r>
          <a:endParaRPr lang="cs-CZ" dirty="0"/>
        </a:p>
      </dgm:t>
    </dgm:pt>
    <dgm:pt modelId="{32A5F8B0-DDD4-42CC-9296-70FEB44DECB0}" type="parTrans" cxnId="{5B6A0873-342B-4248-9098-CD67EBEE0F4C}">
      <dgm:prSet/>
      <dgm:spPr/>
      <dgm:t>
        <a:bodyPr/>
        <a:lstStyle/>
        <a:p>
          <a:endParaRPr lang="cs-CZ"/>
        </a:p>
      </dgm:t>
    </dgm:pt>
    <dgm:pt modelId="{D9BE8972-9396-49D7-B368-02DF1F03D2FF}" type="sibTrans" cxnId="{5B6A0873-342B-4248-9098-CD67EBEE0F4C}">
      <dgm:prSet/>
      <dgm:spPr/>
      <dgm:t>
        <a:bodyPr/>
        <a:lstStyle/>
        <a:p>
          <a:endParaRPr lang="cs-CZ"/>
        </a:p>
      </dgm:t>
    </dgm:pt>
    <dgm:pt modelId="{0F24D7BA-D4AE-4A96-A2A7-4E7AB1542EF3}" type="pres">
      <dgm:prSet presAssocID="{DC38F3B2-76B0-4997-8A31-92C5E520EEE6}" presName="compositeShape" presStyleCnt="0">
        <dgm:presLayoutVars>
          <dgm:dir/>
          <dgm:resizeHandles/>
        </dgm:presLayoutVars>
      </dgm:prSet>
      <dgm:spPr/>
    </dgm:pt>
    <dgm:pt modelId="{4B4ABA01-BADE-4E4B-B7CD-1DC982963E3C}" type="pres">
      <dgm:prSet presAssocID="{DC38F3B2-76B0-4997-8A31-92C5E520EEE6}" presName="pyramid" presStyleLbl="node1" presStyleIdx="0" presStyleCnt="1" custLinFactNeighborX="64318" custLinFactNeighborY="-2273"/>
      <dgm:spPr/>
    </dgm:pt>
    <dgm:pt modelId="{4F148D80-858C-40A1-BDDA-529CBDD28C44}" type="pres">
      <dgm:prSet presAssocID="{DC38F3B2-76B0-4997-8A31-92C5E520EEE6}" presName="theList" presStyleCnt="0"/>
      <dgm:spPr/>
    </dgm:pt>
    <dgm:pt modelId="{2AC34313-0244-4762-9267-D28D23454721}" type="pres">
      <dgm:prSet presAssocID="{B355A27B-255C-4FFD-A05B-CC1E92D07AA7}" presName="aNode" presStyleLbl="fgAcc1" presStyleIdx="0" presStyleCnt="3" custLinFactNeighborX="-700" custLinFactNeighborY="419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5504C9-6ED2-434C-992D-0B0AF9DA4292}" type="pres">
      <dgm:prSet presAssocID="{B355A27B-255C-4FFD-A05B-CC1E92D07AA7}" presName="aSpace" presStyleCnt="0"/>
      <dgm:spPr/>
    </dgm:pt>
    <dgm:pt modelId="{A8879B21-A3F4-4594-86C6-CC76B069FC08}" type="pres">
      <dgm:prSet presAssocID="{8A9B2889-3DF4-4C19-870B-19DC73AA1835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89E9FA9-188D-4880-B33C-2ED02D972709}" type="pres">
      <dgm:prSet presAssocID="{8A9B2889-3DF4-4C19-870B-19DC73AA1835}" presName="aSpace" presStyleCnt="0"/>
      <dgm:spPr/>
    </dgm:pt>
    <dgm:pt modelId="{434D6A44-2177-4D2A-B4F1-155A13146A85}" type="pres">
      <dgm:prSet presAssocID="{7768E91B-6BB0-42B2-A495-A2F6DB7026D0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673275A-4648-49E7-8D6F-943370F72BC3}" type="pres">
      <dgm:prSet presAssocID="{7768E91B-6BB0-42B2-A495-A2F6DB7026D0}" presName="aSpace" presStyleCnt="0"/>
      <dgm:spPr/>
    </dgm:pt>
  </dgm:ptLst>
  <dgm:cxnLst>
    <dgm:cxn modelId="{A648F13A-E542-41B8-970B-1E4B651305B2}" type="presOf" srcId="{7768E91B-6BB0-42B2-A495-A2F6DB7026D0}" destId="{434D6A44-2177-4D2A-B4F1-155A13146A85}" srcOrd="0" destOrd="0" presId="urn:microsoft.com/office/officeart/2005/8/layout/pyramid2"/>
    <dgm:cxn modelId="{EF9C9C30-DF77-472A-A12B-6A66A4DA6F52}" type="presOf" srcId="{B355A27B-255C-4FFD-A05B-CC1E92D07AA7}" destId="{2AC34313-0244-4762-9267-D28D23454721}" srcOrd="0" destOrd="0" presId="urn:microsoft.com/office/officeart/2005/8/layout/pyramid2"/>
    <dgm:cxn modelId="{B8EB34AA-BA48-454A-A96E-C31213187008}" srcId="{DC38F3B2-76B0-4997-8A31-92C5E520EEE6}" destId="{B355A27B-255C-4FFD-A05B-CC1E92D07AA7}" srcOrd="0" destOrd="0" parTransId="{5B1861F7-FE3E-44EB-9235-C21BA5BA3D7E}" sibTransId="{AC119D03-296C-4089-84B4-BC4F4395877E}"/>
    <dgm:cxn modelId="{00E16F3E-9850-4253-A9B6-EA9CE33C3051}" type="presOf" srcId="{DC38F3B2-76B0-4997-8A31-92C5E520EEE6}" destId="{0F24D7BA-D4AE-4A96-A2A7-4E7AB1542EF3}" srcOrd="0" destOrd="0" presId="urn:microsoft.com/office/officeart/2005/8/layout/pyramid2"/>
    <dgm:cxn modelId="{5B6A0873-342B-4248-9098-CD67EBEE0F4C}" srcId="{DC38F3B2-76B0-4997-8A31-92C5E520EEE6}" destId="{7768E91B-6BB0-42B2-A495-A2F6DB7026D0}" srcOrd="2" destOrd="0" parTransId="{32A5F8B0-DDD4-42CC-9296-70FEB44DECB0}" sibTransId="{D9BE8972-9396-49D7-B368-02DF1F03D2FF}"/>
    <dgm:cxn modelId="{83DEB9E0-563C-4E50-8E42-B8EEDC739107}" srcId="{DC38F3B2-76B0-4997-8A31-92C5E520EEE6}" destId="{8A9B2889-3DF4-4C19-870B-19DC73AA1835}" srcOrd="1" destOrd="0" parTransId="{35B4D091-5506-489E-BC77-A4998043C7A3}" sibTransId="{E98B22D8-3B46-429D-A414-1C90F6A8E8CB}"/>
    <dgm:cxn modelId="{50D82760-DBBF-48B4-9958-9855BE2F0535}" type="presOf" srcId="{8A9B2889-3DF4-4C19-870B-19DC73AA1835}" destId="{A8879B21-A3F4-4594-86C6-CC76B069FC08}" srcOrd="0" destOrd="0" presId="urn:microsoft.com/office/officeart/2005/8/layout/pyramid2"/>
    <dgm:cxn modelId="{AE7EDCD3-AC76-46EE-8D25-A0A2F72F0FBB}" type="presParOf" srcId="{0F24D7BA-D4AE-4A96-A2A7-4E7AB1542EF3}" destId="{4B4ABA01-BADE-4E4B-B7CD-1DC982963E3C}" srcOrd="0" destOrd="0" presId="urn:microsoft.com/office/officeart/2005/8/layout/pyramid2"/>
    <dgm:cxn modelId="{5AA29A13-D45E-482A-999D-DAFDC096B4A3}" type="presParOf" srcId="{0F24D7BA-D4AE-4A96-A2A7-4E7AB1542EF3}" destId="{4F148D80-858C-40A1-BDDA-529CBDD28C44}" srcOrd="1" destOrd="0" presId="urn:microsoft.com/office/officeart/2005/8/layout/pyramid2"/>
    <dgm:cxn modelId="{106B7EF4-9344-4F40-9B47-880D872B34F8}" type="presParOf" srcId="{4F148D80-858C-40A1-BDDA-529CBDD28C44}" destId="{2AC34313-0244-4762-9267-D28D23454721}" srcOrd="0" destOrd="0" presId="urn:microsoft.com/office/officeart/2005/8/layout/pyramid2"/>
    <dgm:cxn modelId="{36E791C8-A6FB-47BF-9C8E-35DDBD1DFED6}" type="presParOf" srcId="{4F148D80-858C-40A1-BDDA-529CBDD28C44}" destId="{E65504C9-6ED2-434C-992D-0B0AF9DA4292}" srcOrd="1" destOrd="0" presId="urn:microsoft.com/office/officeart/2005/8/layout/pyramid2"/>
    <dgm:cxn modelId="{C81BCA04-842D-406D-8C1A-862824E552EB}" type="presParOf" srcId="{4F148D80-858C-40A1-BDDA-529CBDD28C44}" destId="{A8879B21-A3F4-4594-86C6-CC76B069FC08}" srcOrd="2" destOrd="0" presId="urn:microsoft.com/office/officeart/2005/8/layout/pyramid2"/>
    <dgm:cxn modelId="{A644188C-E331-40FD-B3F7-0A8ECA58A526}" type="presParOf" srcId="{4F148D80-858C-40A1-BDDA-529CBDD28C44}" destId="{D89E9FA9-188D-4880-B33C-2ED02D972709}" srcOrd="3" destOrd="0" presId="urn:microsoft.com/office/officeart/2005/8/layout/pyramid2"/>
    <dgm:cxn modelId="{BDCB2435-016B-49F1-B7C7-16D8D477114B}" type="presParOf" srcId="{4F148D80-858C-40A1-BDDA-529CBDD28C44}" destId="{434D6A44-2177-4D2A-B4F1-155A13146A85}" srcOrd="4" destOrd="0" presId="urn:microsoft.com/office/officeart/2005/8/layout/pyramid2"/>
    <dgm:cxn modelId="{E6F6B59A-5728-424B-9EF8-BB02C80F0B27}" type="presParOf" srcId="{4F148D80-858C-40A1-BDDA-529CBDD28C44}" destId="{2673275A-4648-49E7-8D6F-943370F72BC3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B4ABA01-BADE-4E4B-B7CD-1DC982963E3C}">
      <dsp:nvSpPr>
        <dsp:cNvPr id="0" name=""/>
        <dsp:cNvSpPr/>
      </dsp:nvSpPr>
      <dsp:spPr>
        <a:xfrm>
          <a:off x="720080" y="0"/>
          <a:ext cx="3168351" cy="3168351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C34313-0244-4762-9267-D28D23454721}">
      <dsp:nvSpPr>
        <dsp:cNvPr id="0" name=""/>
        <dsp:cNvSpPr/>
      </dsp:nvSpPr>
      <dsp:spPr>
        <a:xfrm>
          <a:off x="1692173" y="322471"/>
          <a:ext cx="2059428" cy="75000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/>
            <a:t>Charakteristika MAS</a:t>
          </a:r>
        </a:p>
      </dsp:txBody>
      <dsp:txXfrm>
        <a:off x="1692173" y="322471"/>
        <a:ext cx="2059428" cy="750008"/>
      </dsp:txXfrm>
    </dsp:sp>
    <dsp:sp modelId="{A8879B21-A3F4-4594-86C6-CC76B069FC08}">
      <dsp:nvSpPr>
        <dsp:cNvPr id="0" name=""/>
        <dsp:cNvSpPr/>
      </dsp:nvSpPr>
      <dsp:spPr>
        <a:xfrm>
          <a:off x="1706589" y="1162296"/>
          <a:ext cx="2059428" cy="75000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/>
            <a:t>Integrovaná strategie území </a:t>
          </a:r>
          <a:r>
            <a:rPr lang="cs-CZ" sz="1300" kern="1200" dirty="0" smtClean="0"/>
            <a:t>MAS (ISÚ)</a:t>
          </a:r>
          <a:endParaRPr lang="cs-CZ" sz="1300" kern="1200" dirty="0"/>
        </a:p>
      </dsp:txBody>
      <dsp:txXfrm>
        <a:off x="1706589" y="1162296"/>
        <a:ext cx="2059428" cy="750008"/>
      </dsp:txXfrm>
    </dsp:sp>
    <dsp:sp modelId="{434D6A44-2177-4D2A-B4F1-155A13146A85}">
      <dsp:nvSpPr>
        <dsp:cNvPr id="0" name=""/>
        <dsp:cNvSpPr/>
      </dsp:nvSpPr>
      <dsp:spPr>
        <a:xfrm>
          <a:off x="1706589" y="2006055"/>
          <a:ext cx="2059428" cy="75000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/>
            <a:t>Akční (integrovaný) plán rozvoje území </a:t>
          </a:r>
          <a:r>
            <a:rPr lang="cs-CZ" sz="1300" kern="1200" dirty="0" smtClean="0"/>
            <a:t>MAS (Programové rámce)</a:t>
          </a:r>
          <a:endParaRPr lang="cs-CZ" sz="1300" kern="1200" dirty="0"/>
        </a:p>
      </dsp:txBody>
      <dsp:txXfrm>
        <a:off x="1706589" y="2006055"/>
        <a:ext cx="2059428" cy="7500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920F42-288F-4C82-ACFB-7C8AFA03B7E9}" type="datetimeFigureOut">
              <a:rPr lang="cs-CZ" smtClean="0"/>
              <a:pPr/>
              <a:t>20.11.2013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B001C-7407-47D6-AAF9-1CBD9982085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404879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FA1BC-4A6E-4A29-AC1D-43794AE2559D}" type="datetimeFigureOut">
              <a:rPr lang="cs-CZ" smtClean="0"/>
              <a:pPr/>
              <a:t>20.11.2013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DD3E1-518C-4569-9DAB-76F2F14A69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FA1BC-4A6E-4A29-AC1D-43794AE2559D}" type="datetimeFigureOut">
              <a:rPr lang="cs-CZ" smtClean="0"/>
              <a:pPr/>
              <a:t>20.11.2013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DD3E1-518C-4569-9DAB-76F2F14A69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FA1BC-4A6E-4A29-AC1D-43794AE2559D}" type="datetimeFigureOut">
              <a:rPr lang="cs-CZ" smtClean="0"/>
              <a:pPr/>
              <a:t>20.11.2013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DD3E1-518C-4569-9DAB-76F2F14A69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FA1BC-4A6E-4A29-AC1D-43794AE2559D}" type="datetimeFigureOut">
              <a:rPr lang="cs-CZ" smtClean="0"/>
              <a:pPr/>
              <a:t>20.11.2013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DD3E1-518C-4569-9DAB-76F2F14A69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FA1BC-4A6E-4A29-AC1D-43794AE2559D}" type="datetimeFigureOut">
              <a:rPr lang="cs-CZ" smtClean="0"/>
              <a:pPr/>
              <a:t>20.11.2013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DD3E1-518C-4569-9DAB-76F2F14A69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FA1BC-4A6E-4A29-AC1D-43794AE2559D}" type="datetimeFigureOut">
              <a:rPr lang="cs-CZ" smtClean="0"/>
              <a:pPr/>
              <a:t>20.11.2013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DD3E1-518C-4569-9DAB-76F2F14A69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FA1BC-4A6E-4A29-AC1D-43794AE2559D}" type="datetimeFigureOut">
              <a:rPr lang="cs-CZ" smtClean="0"/>
              <a:pPr/>
              <a:t>20.11.2013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DD3E1-518C-4569-9DAB-76F2F14A69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FA1BC-4A6E-4A29-AC1D-43794AE2559D}" type="datetimeFigureOut">
              <a:rPr lang="cs-CZ" smtClean="0"/>
              <a:pPr/>
              <a:t>20.11.2013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DD3E1-518C-4569-9DAB-76F2F14A69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FA1BC-4A6E-4A29-AC1D-43794AE2559D}" type="datetimeFigureOut">
              <a:rPr lang="cs-CZ" smtClean="0"/>
              <a:pPr/>
              <a:t>20.11.2013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DD3E1-518C-4569-9DAB-76F2F14A69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FA1BC-4A6E-4A29-AC1D-43794AE2559D}" type="datetimeFigureOut">
              <a:rPr lang="cs-CZ" smtClean="0"/>
              <a:pPr/>
              <a:t>20.11.2013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DD3E1-518C-4569-9DAB-76F2F14A69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FA1BC-4A6E-4A29-AC1D-43794AE2559D}" type="datetimeFigureOut">
              <a:rPr lang="cs-CZ" smtClean="0"/>
              <a:pPr/>
              <a:t>20.11.2013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DD3E1-518C-4569-9DAB-76F2F14A69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FA1BC-4A6E-4A29-AC1D-43794AE2559D}" type="datetimeFigureOut">
              <a:rPr lang="cs-CZ" smtClean="0"/>
              <a:pPr/>
              <a:t>20.11.2013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DD3E1-518C-4569-9DAB-76F2F14A693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Otevřené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zahrady Jičínska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i="1" dirty="0" smtClean="0"/>
              <a:t>Veřejné </a:t>
            </a:r>
            <a:r>
              <a:rPr lang="cs-CZ" i="1" dirty="0" smtClean="0"/>
              <a:t>projednání strategie</a:t>
            </a:r>
          </a:p>
          <a:p>
            <a:pPr algn="ctr">
              <a:buNone/>
            </a:pPr>
            <a:endParaRPr lang="cs-CZ" i="1" dirty="0" smtClean="0"/>
          </a:p>
          <a:p>
            <a:pPr algn="ctr">
              <a:buNone/>
            </a:pPr>
            <a:r>
              <a:rPr lang="cs-CZ" i="1" dirty="0" smtClean="0"/>
              <a:t>20. 11. 2013</a:t>
            </a:r>
          </a:p>
          <a:p>
            <a:pPr algn="ctr">
              <a:buNone/>
            </a:pPr>
            <a:endParaRPr lang="cs-CZ" i="1" dirty="0"/>
          </a:p>
          <a:p>
            <a:pPr algn="ctr">
              <a:buNone/>
            </a:pPr>
            <a:r>
              <a:rPr lang="cs-CZ" i="1" dirty="0" err="1" smtClean="0"/>
              <a:t>Střevač</a:t>
            </a:r>
            <a:endParaRPr lang="cs-CZ" i="1" dirty="0" smtClean="0"/>
          </a:p>
        </p:txBody>
      </p:sp>
      <p:pic>
        <p:nvPicPr>
          <p:cNvPr id="4" name="Obrázek 3" descr="Loga publicity_Leader a OZJ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5013030"/>
            <a:ext cx="6804247" cy="1446546"/>
          </a:xfrm>
          <a:prstGeom prst="rect">
            <a:avLst/>
          </a:prstGeom>
        </p:spPr>
      </p:pic>
      <p:pic>
        <p:nvPicPr>
          <p:cNvPr id="4403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5157192"/>
            <a:ext cx="233362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analytické části: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 smtClean="0"/>
              <a:t>Obyvatelstvo </a:t>
            </a:r>
            <a:endParaRPr lang="cs-CZ" dirty="0" smtClean="0"/>
          </a:p>
          <a:p>
            <a:pPr algn="just">
              <a:buNone/>
            </a:pPr>
            <a:r>
              <a:rPr lang="cs-CZ" sz="3000" dirty="0" smtClean="0"/>
              <a:t> </a:t>
            </a:r>
            <a:r>
              <a:rPr lang="cs-CZ" sz="3000" dirty="0" smtClean="0"/>
              <a:t>    </a:t>
            </a:r>
            <a:r>
              <a:rPr lang="cs-CZ" sz="3000" dirty="0" smtClean="0"/>
              <a:t>(</a:t>
            </a:r>
            <a:r>
              <a:rPr lang="cs-CZ" sz="3000" dirty="0" smtClean="0"/>
              <a:t>vývoj osídlení, věková a vzdělanostní struktura)</a:t>
            </a:r>
          </a:p>
          <a:p>
            <a:r>
              <a:rPr lang="cs-CZ" dirty="0" smtClean="0"/>
              <a:t>Technická infrastruktura</a:t>
            </a:r>
          </a:p>
          <a:p>
            <a:r>
              <a:rPr lang="cs-CZ" dirty="0" smtClean="0"/>
              <a:t>Vybavenost obcí a služby</a:t>
            </a:r>
          </a:p>
          <a:p>
            <a:r>
              <a:rPr lang="cs-CZ" dirty="0" smtClean="0"/>
              <a:t>Život v obcích</a:t>
            </a:r>
          </a:p>
          <a:p>
            <a:r>
              <a:rPr lang="cs-CZ" dirty="0" smtClean="0"/>
              <a:t>Podnikání, výroba, zaměstnanost</a:t>
            </a:r>
          </a:p>
          <a:p>
            <a:r>
              <a:rPr lang="cs-CZ" dirty="0" smtClean="0"/>
              <a:t>Turistický ruch</a:t>
            </a:r>
          </a:p>
          <a:p>
            <a:r>
              <a:rPr lang="cs-CZ" dirty="0" smtClean="0"/>
              <a:t>Rozvojová území</a:t>
            </a:r>
          </a:p>
          <a:p>
            <a:r>
              <a:rPr lang="cs-CZ" dirty="0" smtClean="0"/>
              <a:t>SWOT analýza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strategické části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cap="all" dirty="0" smtClean="0"/>
              <a:t>Východiska pro strategickou část </a:t>
            </a:r>
            <a:endParaRPr lang="cs-CZ" b="1" cap="all" dirty="0" smtClean="0"/>
          </a:p>
          <a:p>
            <a:pPr marL="0" algn="just">
              <a:buNone/>
            </a:pPr>
            <a:r>
              <a:rPr lang="cs-CZ" b="1" dirty="0" smtClean="0"/>
              <a:t>Základní </a:t>
            </a:r>
            <a:r>
              <a:rPr lang="cs-CZ" b="1" dirty="0" smtClean="0"/>
              <a:t>směry rozvoje MAS jsou stanoveny </a:t>
            </a:r>
            <a:r>
              <a:rPr lang="cs-CZ" b="1" dirty="0" smtClean="0"/>
              <a:t>prostřednictvím mise</a:t>
            </a:r>
            <a:r>
              <a:rPr lang="cs-CZ" b="1" dirty="0" smtClean="0"/>
              <a:t>, vize a principů rozvoje. Tyto hlavní myšlenky jsou pak rozpracovány formou cílů a opatření. </a:t>
            </a:r>
          </a:p>
          <a:p>
            <a:pPr marL="0" algn="just">
              <a:buNone/>
            </a:pPr>
            <a:r>
              <a:rPr lang="cs-CZ" sz="3600" b="1" dirty="0" smtClean="0"/>
              <a:t>Mise</a:t>
            </a:r>
            <a:r>
              <a:rPr lang="cs-CZ" dirty="0" smtClean="0"/>
              <a:t> je rámcová představa o smyslu a účelu existence MAS a účelu tvorby její strategie („co a pro koho MAS dělá“); vyjadřuje tedy základní myšlenku, proč MAS zpracovává svou strategii a co od ní očekává. Mise v sobě zahrnuje i nejvýznamnější </a:t>
            </a:r>
            <a:r>
              <a:rPr lang="cs-CZ" sz="3600" b="1" dirty="0" smtClean="0"/>
              <a:t>principy rozvoje</a:t>
            </a:r>
            <a:r>
              <a:rPr lang="cs-CZ" dirty="0" smtClean="0"/>
              <a:t>, tedy vyjádření, jak bude MAS Otevřené zahrady Jičínska dosahovat účelu své strategie a jak zajistí, aby její mise byla unikátní a odlišovala ji od ostatních MAS. Formulovanými principy se budou aktéři MAS při naplňování strategie řídit. </a:t>
            </a:r>
          </a:p>
          <a:p>
            <a:pPr>
              <a:buNone/>
            </a:pPr>
            <a:endParaRPr lang="cs-CZ" b="1" cap="al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strategické části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algn="just">
              <a:buNone/>
            </a:pPr>
            <a:r>
              <a:rPr lang="cs-CZ" sz="2800" dirty="0" smtClean="0"/>
              <a:t>Dlouhodobý obraz budoucnosti MAS představuje</a:t>
            </a:r>
            <a:r>
              <a:rPr lang="cs-CZ" sz="2800" b="1" dirty="0" smtClean="0"/>
              <a:t> </a:t>
            </a:r>
            <a:r>
              <a:rPr lang="cs-CZ" sz="3600" b="1" dirty="0" smtClean="0"/>
              <a:t>vize</a:t>
            </a:r>
            <a:r>
              <a:rPr lang="cs-CZ" sz="2800" dirty="0" smtClean="0"/>
              <a:t>. Jde o představu budoucí podoby MAS, o tom, v čem se bude měnit a zlepšovat. Je jakousi „směrovkou“ rozvoje, která může přesahovat návrhové období integrované strategie. Vize je konkretizována pomocí priorit, cílů a opatření, jimiž budou moci aktéři usměrňovat vývoj MAS k žádoucímu stavu. </a:t>
            </a:r>
            <a:endParaRPr lang="cs-CZ" sz="2800" dirty="0" smtClean="0"/>
          </a:p>
          <a:p>
            <a:pPr marL="0" algn="just">
              <a:buNone/>
            </a:pPr>
            <a:r>
              <a:rPr lang="cs-CZ" sz="4000" b="1" dirty="0" smtClean="0"/>
              <a:t>Cíle</a:t>
            </a:r>
            <a:r>
              <a:rPr lang="cs-CZ" sz="4000" dirty="0" smtClean="0"/>
              <a:t> </a:t>
            </a:r>
            <a:r>
              <a:rPr lang="cs-CZ" sz="2800" dirty="0" smtClean="0"/>
              <a:t>stanovují, čeho chce MAS dosáhnout realizací své integrované strategie, tedy do roku 2022. Cíl musí být formulován takovým způsobem, aby bylo možné hodnotit, zda jej bylo dosaženo. Pokud se jedná o kvalitativně pojatý cíl, nemusí být číselně vyjádřitelný, ale měl by být určitým způsobem </a:t>
            </a:r>
            <a:r>
              <a:rPr lang="cs-CZ" sz="2800" dirty="0" err="1" smtClean="0"/>
              <a:t>hodnotitelný</a:t>
            </a:r>
            <a:r>
              <a:rPr lang="cs-CZ" sz="2800" dirty="0" smtClean="0"/>
              <a:t>. </a:t>
            </a:r>
            <a:endParaRPr lang="cs-CZ" sz="2800" dirty="0" smtClean="0"/>
          </a:p>
          <a:p>
            <a:pPr marL="0" algn="just">
              <a:buNone/>
            </a:pPr>
            <a:r>
              <a:rPr lang="cs-CZ" sz="2800" dirty="0" smtClean="0"/>
              <a:t>Podrobněji jsou cíle charakterizovány prostřednictvím opatření. </a:t>
            </a:r>
            <a:r>
              <a:rPr lang="cs-CZ" sz="4000" b="1" dirty="0" smtClean="0"/>
              <a:t>Opatření </a:t>
            </a:r>
            <a:r>
              <a:rPr lang="cs-CZ" sz="2800" dirty="0" smtClean="0"/>
              <a:t>jsou definována jako zásadní úkoly k naplnění stanovených cílů, formulují přístup k řešení jednotlivých témat. Při větším počtu opatření jsou obvykle pro přehlednost seskupována dle jejich zaměření do tematických okruhů/oblastí apod. </a:t>
            </a:r>
          </a:p>
          <a:p>
            <a:pPr marL="0" algn="just">
              <a:buNone/>
            </a:pPr>
            <a:endParaRPr lang="cs-CZ" sz="2700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Hlavní problémové </a:t>
            </a:r>
            <a:r>
              <a:rPr lang="cs-CZ" b="1" dirty="0" smtClean="0"/>
              <a:t>oblasti pro návrh strategické části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algn="just">
              <a:buNone/>
            </a:pPr>
            <a:r>
              <a:rPr lang="cs-CZ" dirty="0" smtClean="0"/>
              <a:t>Analýza </a:t>
            </a:r>
            <a:r>
              <a:rPr lang="cs-CZ" dirty="0" smtClean="0"/>
              <a:t>socioekonomické situace území MAS a průzkum názorů obyvatel napomohly identifikovat hlavní problémy, s nimiž se území MAS potýká. Každému z těchto problémů by ve strategické části dokumentu měla být věnována pozornost. </a:t>
            </a:r>
            <a:endParaRPr lang="cs-CZ" dirty="0" smtClean="0"/>
          </a:p>
          <a:p>
            <a:pPr lvl="0"/>
            <a:r>
              <a:rPr lang="cs-CZ" b="1" i="1" dirty="0" smtClean="0"/>
              <a:t>Nedobudovaná technická infrastruktura </a:t>
            </a:r>
            <a:endParaRPr lang="cs-CZ" dirty="0" smtClean="0"/>
          </a:p>
          <a:p>
            <a:pPr lvl="0"/>
            <a:r>
              <a:rPr lang="cs-CZ" b="1" i="1" dirty="0" smtClean="0"/>
              <a:t>Vysoké zatížení území silniční </a:t>
            </a:r>
            <a:r>
              <a:rPr lang="cs-CZ" b="1" i="1" dirty="0" smtClean="0"/>
              <a:t>dopravou</a:t>
            </a:r>
          </a:p>
          <a:p>
            <a:r>
              <a:rPr lang="cs-CZ" b="1" i="1" u="sng" dirty="0" smtClean="0"/>
              <a:t>Nedostatečné kapacity veřejných </a:t>
            </a:r>
            <a:r>
              <a:rPr lang="cs-CZ" b="1" i="1" u="sng" dirty="0" smtClean="0"/>
              <a:t>služeb </a:t>
            </a:r>
            <a:endParaRPr lang="cs-CZ" i="1" u="sng" dirty="0" smtClean="0"/>
          </a:p>
          <a:p>
            <a:r>
              <a:rPr lang="cs-CZ" b="1" i="1" dirty="0" smtClean="0"/>
              <a:t>Aktivní kulturní a sportovní život, ale nedostačující infrastruktura </a:t>
            </a:r>
            <a:endParaRPr lang="cs-CZ" b="1" i="1" dirty="0" smtClean="0"/>
          </a:p>
          <a:p>
            <a:pPr lvl="0"/>
            <a:r>
              <a:rPr lang="cs-CZ" b="1" i="1" dirty="0" smtClean="0"/>
              <a:t>Silný kontrast mezi předpoklady pro cestovní ruch a kvalitou turistické infrastruktury </a:t>
            </a:r>
            <a:endParaRPr lang="cs-CZ" b="1" i="1" dirty="0" smtClean="0"/>
          </a:p>
          <a:p>
            <a:r>
              <a:rPr lang="cs-CZ" b="1" i="1" dirty="0" smtClean="0"/>
              <a:t>Nevyužité průmyslové zóny</a:t>
            </a:r>
            <a:endParaRPr lang="cs-CZ" dirty="0" smtClean="0"/>
          </a:p>
          <a:p>
            <a:r>
              <a:rPr lang="cs-CZ" b="1" i="1" dirty="0" smtClean="0"/>
              <a:t>Přítomnost zdrojů znečištění</a:t>
            </a:r>
            <a:endParaRPr lang="cs-CZ" dirty="0" smtClean="0"/>
          </a:p>
          <a:p>
            <a:r>
              <a:rPr lang="cs-CZ" b="1" i="1" dirty="0" smtClean="0"/>
              <a:t>Nízký počet volných pracovních míst</a:t>
            </a:r>
            <a:endParaRPr lang="cs-CZ" dirty="0" smtClean="0"/>
          </a:p>
          <a:p>
            <a:r>
              <a:rPr lang="cs-CZ" b="1" i="1" dirty="0" smtClean="0"/>
              <a:t>Existence objektů </a:t>
            </a:r>
            <a:r>
              <a:rPr lang="cs-CZ" b="1" i="1" dirty="0" err="1" smtClean="0"/>
              <a:t>brownfields</a:t>
            </a:r>
            <a:endParaRPr lang="cs-CZ" dirty="0" smtClean="0"/>
          </a:p>
          <a:p>
            <a:pPr lvl="0"/>
            <a:endParaRPr lang="cs-CZ" dirty="0" smtClean="0"/>
          </a:p>
          <a:p>
            <a:endParaRPr lang="cs-CZ" dirty="0" smtClean="0"/>
          </a:p>
          <a:p>
            <a:pPr lvl="0"/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Mise, vize, principy rozvoje MAS OZJ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1600" b="1" dirty="0" smtClean="0"/>
              <a:t>Misí</a:t>
            </a:r>
            <a:r>
              <a:rPr lang="cs-CZ" sz="1600" dirty="0" smtClean="0"/>
              <a:t> místní akční skupiny a její integrované strategie je tedy </a:t>
            </a:r>
          </a:p>
          <a:p>
            <a:pPr algn="just"/>
            <a:r>
              <a:rPr lang="cs-CZ" sz="1600" b="1" i="1" dirty="0" smtClean="0"/>
              <a:t>vytvořit podmínky pro úspěšný rozvoj území, který přinese větší atraktivitu území pro obyvatele i návštěvníky</a:t>
            </a:r>
            <a:r>
              <a:rPr lang="cs-CZ" sz="1600" dirty="0" smtClean="0"/>
              <a:t>.</a:t>
            </a:r>
          </a:p>
          <a:p>
            <a:pPr algn="just">
              <a:buNone/>
            </a:pPr>
            <a:endParaRPr lang="cs-CZ" sz="1200" dirty="0" smtClean="0"/>
          </a:p>
          <a:p>
            <a:pPr algn="just">
              <a:buNone/>
            </a:pPr>
            <a:r>
              <a:rPr lang="cs-CZ" sz="1600" dirty="0" smtClean="0"/>
              <a:t>Naplnění </a:t>
            </a:r>
            <a:r>
              <a:rPr lang="cs-CZ" sz="1600" dirty="0" smtClean="0"/>
              <a:t>mise bude založeno na několika </a:t>
            </a:r>
            <a:r>
              <a:rPr lang="cs-CZ" sz="1600" b="1" dirty="0" smtClean="0"/>
              <a:t>principech rozvoje</a:t>
            </a:r>
            <a:r>
              <a:rPr lang="cs-CZ" sz="1600" dirty="0" smtClean="0"/>
              <a:t>:</a:t>
            </a:r>
          </a:p>
          <a:p>
            <a:pPr lvl="0" algn="just"/>
            <a:r>
              <a:rPr lang="cs-CZ" sz="1600" dirty="0" smtClean="0"/>
              <a:t>Podpora a rozvoj partnerství členských subjektů MAS (ze soukromého i veřejného sektoru)</a:t>
            </a:r>
          </a:p>
          <a:p>
            <a:pPr lvl="0" algn="just"/>
            <a:r>
              <a:rPr lang="cs-CZ" sz="1600" dirty="0" smtClean="0"/>
              <a:t>Průběžná komunikace s aktéry v území i s veřejností (obyvateli i návštěvníky) vedoucí k identifikaci rozvojových potřeb</a:t>
            </a:r>
          </a:p>
          <a:p>
            <a:pPr lvl="0" algn="just"/>
            <a:r>
              <a:rPr lang="cs-CZ" sz="1600" dirty="0" smtClean="0"/>
              <a:t>Realizace konkrétních projektů (jednotlivých subjektů i ve spolupráci více subjektů)</a:t>
            </a:r>
          </a:p>
          <a:p>
            <a:pPr algn="just">
              <a:buNone/>
            </a:pPr>
            <a:r>
              <a:rPr lang="cs-CZ" sz="1600" dirty="0" smtClean="0"/>
              <a:t> </a:t>
            </a:r>
          </a:p>
          <a:p>
            <a:pPr algn="just">
              <a:buNone/>
            </a:pPr>
            <a:r>
              <a:rPr lang="cs-CZ" sz="1600" dirty="0" smtClean="0"/>
              <a:t>Naplňování mise a principů rozvoje MAS přispěje k naplnění </a:t>
            </a:r>
            <a:r>
              <a:rPr lang="cs-CZ" sz="1600" b="1" dirty="0" smtClean="0"/>
              <a:t>vize rozvoje</a:t>
            </a:r>
            <a:r>
              <a:rPr lang="cs-CZ" sz="1600" dirty="0" smtClean="0"/>
              <a:t> do roku 2022: </a:t>
            </a:r>
          </a:p>
          <a:p>
            <a:pPr algn="just"/>
            <a:r>
              <a:rPr lang="cs-CZ" sz="1600" b="1" i="1" dirty="0" smtClean="0"/>
              <a:t>MAS Otevřené zahrady Jičínska – moderní koruna zdobená barokními perlami.</a:t>
            </a:r>
            <a:endParaRPr lang="cs-CZ" sz="1600" dirty="0" smtClean="0"/>
          </a:p>
          <a:p>
            <a:pPr algn="just"/>
            <a:r>
              <a:rPr lang="cs-CZ" sz="1600" b="1" dirty="0" smtClean="0"/>
              <a:t>Území </a:t>
            </a:r>
            <a:r>
              <a:rPr lang="cs-CZ" sz="1600" b="1" dirty="0" smtClean="0"/>
              <a:t>MAS Otevřené zahrady Jičínska je regionem příjemným pro život obyvatel i návštěvníků. Obyvatelé mají dostatek pracovních příležitostí i příležitostí k volnočasovému vyžití, pro cestovní ruch je k dispozici kvalitní infrastruktura i služby. Kvalitu životního prostředí podporují dobudované sítě technické infrastruktury. Veškeré rozvojové aktivity respektují unikátní charakter krajiny</a:t>
            </a:r>
            <a:r>
              <a:rPr lang="cs-CZ" sz="1600" b="1" dirty="0" smtClean="0"/>
              <a:t>.</a:t>
            </a:r>
            <a:endParaRPr lang="cs-CZ" sz="16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cap="all" dirty="0" smtClean="0"/>
              <a:t>Priority, cíle a opatření</a:t>
            </a:r>
            <a:br>
              <a:rPr lang="cs-CZ" b="1" cap="all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algn="just">
              <a:buNone/>
            </a:pPr>
            <a:r>
              <a:rPr lang="cs-CZ" dirty="0" smtClean="0"/>
              <a:t>Strategická </a:t>
            </a:r>
            <a:r>
              <a:rPr lang="cs-CZ" dirty="0" smtClean="0"/>
              <a:t>část ISÚ je konkretizována v následující struktuře:</a:t>
            </a:r>
          </a:p>
          <a:p>
            <a:r>
              <a:rPr lang="cs-CZ" b="1" dirty="0" smtClean="0"/>
              <a:t>Mise, principy, </a:t>
            </a:r>
            <a:r>
              <a:rPr lang="cs-CZ" b="1" dirty="0" smtClean="0"/>
              <a:t>vize</a:t>
            </a:r>
            <a:r>
              <a:rPr lang="cs-CZ" b="1" dirty="0" smtClean="0"/>
              <a:t> </a:t>
            </a:r>
            <a:endParaRPr lang="cs-CZ" dirty="0" smtClean="0"/>
          </a:p>
          <a:p>
            <a:r>
              <a:rPr lang="cs-CZ" b="1" dirty="0" smtClean="0"/>
              <a:t>Priority a jejich </a:t>
            </a:r>
            <a:r>
              <a:rPr lang="cs-CZ" b="1" dirty="0" smtClean="0"/>
              <a:t>cíle</a:t>
            </a:r>
            <a:r>
              <a:rPr lang="cs-CZ" b="1" dirty="0" smtClean="0"/>
              <a:t> </a:t>
            </a:r>
            <a:endParaRPr lang="cs-CZ" dirty="0" smtClean="0"/>
          </a:p>
          <a:p>
            <a:r>
              <a:rPr lang="cs-CZ" b="1" dirty="0" smtClean="0"/>
              <a:t>Opatření 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marL="0" algn="just">
              <a:buNone/>
            </a:pPr>
            <a:r>
              <a:rPr lang="cs-CZ" dirty="0" smtClean="0"/>
              <a:t>Pozn</a:t>
            </a:r>
            <a:r>
              <a:rPr lang="cs-CZ" dirty="0" smtClean="0"/>
              <a:t>.: U jednotlivých cílů jsou uvedeny některé možné indikátory pro kvantifikaci a hodnocení cílů. Indikátory zmíněné u jednotlivých cílů budou revidovány (a případně upraveny) po schválení Národního číselníku indikátorů pro programové období 2014–2020.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 smtClean="0"/>
              <a:t>Priority ISÚ MAS OZJ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1. Zkvalitnění infrastruktury 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2. Kvalitní podmínky pro život </a:t>
            </a:r>
            <a:r>
              <a:rPr lang="cs-CZ" b="1" dirty="0" smtClean="0"/>
              <a:t>obyvatel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3. Rozvoj podnikání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4. Rozvoj cestovního ruchu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5. Kvalitní životní prostředí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6. Řízení rozvoje území</a:t>
            </a: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priorit ISÚ MAS OZJ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dirty="0" smtClean="0"/>
              <a:t>1. Zkvalitnění infrastruktury </a:t>
            </a:r>
            <a:endParaRPr lang="cs-CZ" dirty="0" smtClean="0"/>
          </a:p>
          <a:p>
            <a:pPr lvl="0" algn="just"/>
            <a:r>
              <a:rPr lang="cs-CZ" dirty="0" smtClean="0"/>
              <a:t>Cíl 1a: Zvýšit podíl obcí a obyvatel napojených na splaškovou kanalizaci s ČOV </a:t>
            </a:r>
            <a:endParaRPr lang="cs-CZ" dirty="0" smtClean="0"/>
          </a:p>
          <a:p>
            <a:pPr lvl="0" algn="just">
              <a:buNone/>
            </a:pPr>
            <a:r>
              <a:rPr lang="cs-CZ" i="1" dirty="0" smtClean="0"/>
              <a:t> </a:t>
            </a:r>
            <a:r>
              <a:rPr lang="cs-CZ" i="1" dirty="0" smtClean="0"/>
              <a:t>    (</a:t>
            </a:r>
            <a:r>
              <a:rPr lang="cs-CZ" i="1" dirty="0" smtClean="0"/>
              <a:t>možné indikátory: počet obyvatel napojených na kanalizaci s ČOV</a:t>
            </a:r>
            <a:r>
              <a:rPr lang="cs-CZ" i="1" dirty="0" smtClean="0"/>
              <a:t>)</a:t>
            </a:r>
            <a:endParaRPr lang="cs-CZ" dirty="0" smtClean="0"/>
          </a:p>
          <a:p>
            <a:pPr lvl="0" algn="just"/>
            <a:r>
              <a:rPr lang="cs-CZ" dirty="0" smtClean="0"/>
              <a:t>Cíl 1b: Zajistit kvalitní pitnou vodu ve všech obcích </a:t>
            </a:r>
          </a:p>
          <a:p>
            <a:pPr algn="just">
              <a:buNone/>
            </a:pPr>
            <a:r>
              <a:rPr lang="cs-CZ" dirty="0" smtClean="0"/>
              <a:t>     (</a:t>
            </a:r>
            <a:r>
              <a:rPr lang="cs-CZ" dirty="0" smtClean="0"/>
              <a:t>možné indikátory: počet obyvatel napojených na vodovod)</a:t>
            </a:r>
          </a:p>
          <a:p>
            <a:pPr lvl="0" algn="just"/>
            <a:r>
              <a:rPr lang="cs-CZ" dirty="0" smtClean="0"/>
              <a:t>Cíl 1c: Snížit délku komunikací a chodníků v nevyhovujícím stavu </a:t>
            </a:r>
          </a:p>
          <a:p>
            <a:pPr algn="just">
              <a:buNone/>
            </a:pPr>
            <a:r>
              <a:rPr lang="cs-CZ" i="1" dirty="0" smtClean="0"/>
              <a:t>     (</a:t>
            </a:r>
            <a:r>
              <a:rPr lang="cs-CZ" i="1" dirty="0" smtClean="0"/>
              <a:t>možné indikátory: délka opravených místních komunikací, délka opravených chodníků)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priorit ISÚ MAS OZJ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sz="5300" b="1" dirty="0" smtClean="0"/>
              <a:t>2. Kvalitní podmínky pro život obyvatel</a:t>
            </a:r>
            <a:endParaRPr lang="cs-CZ" sz="5300" dirty="0" smtClean="0"/>
          </a:p>
          <a:p>
            <a:pPr lvl="0" algn="just"/>
            <a:r>
              <a:rPr lang="cs-CZ" sz="4000" dirty="0" smtClean="0"/>
              <a:t>Cíl 2a: Posílit dostupnost a kvalitu základních a mateřských škol </a:t>
            </a:r>
          </a:p>
          <a:p>
            <a:pPr algn="just">
              <a:buNone/>
            </a:pPr>
            <a:r>
              <a:rPr lang="cs-CZ" sz="4000" i="1" dirty="0" smtClean="0"/>
              <a:t>      (</a:t>
            </a:r>
            <a:r>
              <a:rPr lang="cs-CZ" sz="4000" i="1" dirty="0" smtClean="0"/>
              <a:t>možné indikátory: počet MŠ a ZŠ na území MAS, počet míst v MŠ a ZŠ)</a:t>
            </a:r>
            <a:endParaRPr lang="cs-CZ" sz="4000" dirty="0" smtClean="0"/>
          </a:p>
          <a:p>
            <a:pPr lvl="0" algn="just"/>
            <a:r>
              <a:rPr lang="cs-CZ" sz="4000" dirty="0" smtClean="0"/>
              <a:t>Cíl 2b: Zajistit dostatečné kapacity sociálních služeb i kapacity zařízení sociálních služeb, se zohledněním přirozené spádovosti obcí </a:t>
            </a:r>
          </a:p>
          <a:p>
            <a:pPr algn="just">
              <a:buNone/>
            </a:pPr>
            <a:r>
              <a:rPr lang="cs-CZ" sz="4000" i="1" dirty="0" smtClean="0"/>
              <a:t>      (</a:t>
            </a:r>
            <a:r>
              <a:rPr lang="cs-CZ" sz="4000" i="1" dirty="0" smtClean="0"/>
              <a:t>možné indikátory: počet míst v domovech pro seniory, počet míst v domech s pečovatelskou službou, počet klientů pečovatelské služby)</a:t>
            </a:r>
            <a:endParaRPr lang="cs-CZ" sz="4000" dirty="0" smtClean="0"/>
          </a:p>
          <a:p>
            <a:pPr lvl="0" algn="just"/>
            <a:r>
              <a:rPr lang="cs-CZ" sz="4000" dirty="0" smtClean="0"/>
              <a:t>Cíl 2c: Zlepšit podmínky pro volnočasové aktivity v obcích </a:t>
            </a:r>
          </a:p>
          <a:p>
            <a:pPr algn="just">
              <a:buNone/>
            </a:pPr>
            <a:r>
              <a:rPr lang="cs-CZ" sz="4000" i="1" dirty="0" smtClean="0"/>
              <a:t>      (</a:t>
            </a:r>
            <a:r>
              <a:rPr lang="cs-CZ" sz="4000" i="1" dirty="0" smtClean="0"/>
              <a:t>možné indikátory: počet vybudovaných zařízení, počet m</a:t>
            </a:r>
            <a:r>
              <a:rPr lang="cs-CZ" sz="4000" i="1" baseline="30000" dirty="0" smtClean="0"/>
              <a:t>2</a:t>
            </a:r>
            <a:r>
              <a:rPr lang="cs-CZ" sz="4000" i="1" dirty="0" smtClean="0"/>
              <a:t> nových ploch a prostor</a:t>
            </a:r>
            <a:r>
              <a:rPr lang="cs-CZ" sz="4000" dirty="0" smtClean="0"/>
              <a:t>, </a:t>
            </a:r>
            <a:r>
              <a:rPr lang="cs-CZ" sz="4000" i="1" dirty="0" smtClean="0"/>
              <a:t>počet akcí uskutečněných v obcích, počet fungujících spolků)</a:t>
            </a:r>
            <a:endParaRPr lang="cs-CZ" sz="4000" dirty="0" smtClean="0"/>
          </a:p>
          <a:p>
            <a:pPr lvl="0" algn="just"/>
            <a:r>
              <a:rPr lang="cs-CZ" sz="4000" i="1" dirty="0" smtClean="0"/>
              <a:t>Cíl 2d: Zlepšit dopravní obslužnost obcí</a:t>
            </a:r>
            <a:endParaRPr lang="cs-CZ" sz="4000" dirty="0" smtClean="0"/>
          </a:p>
          <a:p>
            <a:pPr algn="just">
              <a:buNone/>
            </a:pPr>
            <a:r>
              <a:rPr lang="cs-CZ" sz="4000" i="1" dirty="0" smtClean="0"/>
              <a:t>      (</a:t>
            </a:r>
            <a:r>
              <a:rPr lang="cs-CZ" sz="4000" i="1" dirty="0" smtClean="0"/>
              <a:t>možné indikátory: počet spojů veřejné dopravy ve špičce v pracovních dnech/ v sobotu/v neděli; provázat s potřebami rozvoje cestovního ruchu</a:t>
            </a:r>
            <a:r>
              <a:rPr lang="cs-CZ" sz="4000" i="1" dirty="0" smtClean="0"/>
              <a:t>)</a:t>
            </a:r>
            <a:endParaRPr lang="cs-CZ" sz="4000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priorit ISÚ MAS OZJ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dirty="0" smtClean="0"/>
              <a:t>3. Rozvoj podnikání</a:t>
            </a:r>
            <a:endParaRPr lang="cs-CZ" dirty="0" smtClean="0"/>
          </a:p>
          <a:p>
            <a:pPr lvl="0" algn="just"/>
            <a:r>
              <a:rPr lang="cs-CZ" dirty="0" smtClean="0"/>
              <a:t>Cíl 3a: Vytvořit nová pracovní místa </a:t>
            </a:r>
          </a:p>
          <a:p>
            <a:pPr algn="just">
              <a:buNone/>
            </a:pPr>
            <a:r>
              <a:rPr lang="cs-CZ" i="1" dirty="0" smtClean="0"/>
              <a:t>     (</a:t>
            </a:r>
            <a:r>
              <a:rPr lang="cs-CZ" i="1" dirty="0" smtClean="0"/>
              <a:t>možné indikátory: počet nových pracovních míst, resp. ve větší podrobnosti)</a:t>
            </a:r>
            <a:endParaRPr lang="cs-CZ" dirty="0" smtClean="0"/>
          </a:p>
          <a:p>
            <a:pPr lvl="0" algn="just"/>
            <a:r>
              <a:rPr lang="cs-CZ" dirty="0" smtClean="0"/>
              <a:t>Cíl 3b: Zvýšit konkurenceschopnost a využívání technologií stávajících podnikatelských subjektů </a:t>
            </a:r>
          </a:p>
          <a:p>
            <a:pPr algn="just">
              <a:buNone/>
            </a:pPr>
            <a:r>
              <a:rPr lang="cs-CZ" i="1" dirty="0" smtClean="0"/>
              <a:t>     (</a:t>
            </a:r>
            <a:r>
              <a:rPr lang="cs-CZ" i="1" dirty="0" smtClean="0"/>
              <a:t>možné indikátory: počet inovačních podnikatelských projektu, počet inovovaných produktů, počet firem, které rozšířily výrobní kapacitu)</a:t>
            </a:r>
            <a:endParaRPr lang="cs-CZ" dirty="0" smtClean="0"/>
          </a:p>
          <a:p>
            <a:pPr lvl="0" algn="just"/>
            <a:r>
              <a:rPr lang="cs-CZ" dirty="0" smtClean="0"/>
              <a:t>Cíl 3c Zvýšit využití stávajících ploch a infrastruktury pro podnikání </a:t>
            </a:r>
          </a:p>
          <a:p>
            <a:pPr algn="just">
              <a:buNone/>
            </a:pPr>
            <a:r>
              <a:rPr lang="cs-CZ" i="1" dirty="0" smtClean="0"/>
              <a:t>     (</a:t>
            </a:r>
            <a:r>
              <a:rPr lang="cs-CZ" i="1" dirty="0" smtClean="0"/>
              <a:t>možné indikátory: podíl obsazených ploch pro podnikání ve stávajících podnikatelských zónách)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Území MAS Otevřené zahrady Jičínska</a:t>
            </a:r>
            <a:endParaRPr lang="cs-CZ" dirty="0"/>
          </a:p>
        </p:txBody>
      </p:sp>
      <p:pic>
        <p:nvPicPr>
          <p:cNvPr id="4" name="Zástupný symbol pro obsah 3" descr="MAPA_území_MAS_zakladni-zmensen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1268760"/>
            <a:ext cx="6678000" cy="5040000"/>
          </a:xfrm>
          <a:ln>
            <a:solidFill>
              <a:srgbClr val="00B050"/>
            </a:solidFill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priorit ISÚ MAS OZJ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/>
              <a:t>4. Rozvoj cestovního ruchu</a:t>
            </a:r>
            <a:endParaRPr lang="cs-CZ" dirty="0" smtClean="0"/>
          </a:p>
          <a:p>
            <a:pPr lvl="0"/>
            <a:r>
              <a:rPr lang="cs-CZ" dirty="0" smtClean="0"/>
              <a:t>Cíl 4a: Zkvalitnit infrastrukturu cestovního ruchu </a:t>
            </a:r>
          </a:p>
          <a:p>
            <a:pPr>
              <a:buNone/>
            </a:pPr>
            <a:r>
              <a:rPr lang="cs-CZ" i="1" dirty="0" smtClean="0"/>
              <a:t>    (</a:t>
            </a:r>
            <a:r>
              <a:rPr lang="cs-CZ" i="1" dirty="0" smtClean="0"/>
              <a:t>možné indikátory: počet ubytovacích zařízení, kapacita ubytovacích zařízení, počet stravovacích zařízení, délka cyklotras na území MAS)</a:t>
            </a:r>
            <a:endParaRPr lang="cs-CZ" dirty="0" smtClean="0"/>
          </a:p>
          <a:p>
            <a:pPr lvl="0"/>
            <a:r>
              <a:rPr lang="cs-CZ" dirty="0" smtClean="0"/>
              <a:t>Cíl 4b: Zvýšit propagaci regionu </a:t>
            </a:r>
          </a:p>
          <a:p>
            <a:pPr>
              <a:buNone/>
            </a:pPr>
            <a:r>
              <a:rPr lang="cs-CZ" i="1" dirty="0" smtClean="0"/>
              <a:t>    (</a:t>
            </a:r>
            <a:r>
              <a:rPr lang="cs-CZ" i="1" dirty="0" smtClean="0"/>
              <a:t>možné indikátory: počet propagačních materiálů zacílených na konkrétní cílové skupiny, počet nabízených turistických produktů)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priorit ISÚ MAS OZJ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dirty="0" smtClean="0"/>
              <a:t>5. Kvalitní životní prostředí</a:t>
            </a:r>
            <a:endParaRPr lang="cs-CZ" dirty="0" smtClean="0"/>
          </a:p>
          <a:p>
            <a:pPr lvl="0" algn="just"/>
            <a:r>
              <a:rPr lang="cs-CZ" dirty="0" smtClean="0"/>
              <a:t>Cíl 5a: Omezit zdroje znečištění území </a:t>
            </a:r>
          </a:p>
          <a:p>
            <a:pPr algn="just">
              <a:buNone/>
            </a:pPr>
            <a:r>
              <a:rPr lang="cs-CZ" i="1" dirty="0" smtClean="0"/>
              <a:t>     (</a:t>
            </a:r>
            <a:r>
              <a:rPr lang="cs-CZ" i="1" dirty="0" smtClean="0"/>
              <a:t>možné indikátory: hodnoty emisí a imisí ze z měřících stanic na území MAS, počet zdrojů znečištění celkem, počet zdroj znečištění přesahujících stanovené hodnoty)</a:t>
            </a:r>
            <a:endParaRPr lang="cs-CZ" dirty="0" smtClean="0"/>
          </a:p>
          <a:p>
            <a:pPr lvl="0" algn="just"/>
            <a:r>
              <a:rPr lang="cs-CZ" dirty="0" smtClean="0"/>
              <a:t>Cíl 5b: Odstranit staré ekologické zátěže</a:t>
            </a:r>
            <a:r>
              <a:rPr lang="cs-CZ" i="1" dirty="0" smtClean="0"/>
              <a:t> </a:t>
            </a:r>
            <a:endParaRPr lang="cs-CZ" dirty="0" smtClean="0"/>
          </a:p>
          <a:p>
            <a:pPr algn="just">
              <a:buNone/>
            </a:pPr>
            <a:r>
              <a:rPr lang="cs-CZ" i="1" dirty="0" smtClean="0"/>
              <a:t>     (</a:t>
            </a:r>
            <a:r>
              <a:rPr lang="cs-CZ" i="1" dirty="0" smtClean="0"/>
              <a:t>možné indikátory: plocha revitalizovaných území, počet revitalizovaných území)</a:t>
            </a:r>
            <a:endParaRPr lang="cs-CZ" dirty="0" smtClean="0"/>
          </a:p>
          <a:p>
            <a:pPr lvl="0" algn="just"/>
            <a:r>
              <a:rPr lang="cs-CZ" dirty="0" smtClean="0"/>
              <a:t>Cíl 5c: Zlepšit ekologické charakteristiky krajiny </a:t>
            </a:r>
          </a:p>
          <a:p>
            <a:pPr algn="just">
              <a:buNone/>
            </a:pPr>
            <a:r>
              <a:rPr lang="cs-CZ" i="1" dirty="0" smtClean="0"/>
              <a:t>     (</a:t>
            </a:r>
            <a:r>
              <a:rPr lang="cs-CZ" i="1" dirty="0" smtClean="0"/>
              <a:t>možné indikátory: koeficient ekologické stability, plocha nově vysazené zeleně, počet realizovaných komplexních pozemkových úprav)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priorit ISÚ MAS OZJ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/>
              <a:t>6. Řízení rozvoje území</a:t>
            </a:r>
            <a:endParaRPr lang="cs-CZ" dirty="0" smtClean="0"/>
          </a:p>
          <a:p>
            <a:pPr lvl="0"/>
            <a:r>
              <a:rPr lang="cs-CZ" dirty="0" smtClean="0"/>
              <a:t>Cíl 6a: Zkvalitnit využívání nástrojů řízení rozvoje a koordinaci rozvoje území MAS </a:t>
            </a:r>
          </a:p>
          <a:p>
            <a:pPr>
              <a:buNone/>
            </a:pPr>
            <a:r>
              <a:rPr lang="cs-CZ" i="1" dirty="0" smtClean="0"/>
              <a:t>    (</a:t>
            </a:r>
            <a:r>
              <a:rPr lang="cs-CZ" i="1" dirty="0" smtClean="0"/>
              <a:t>možné indikátory: počet obcí s programem rozvoje obce)</a:t>
            </a:r>
            <a:endParaRPr lang="cs-CZ" dirty="0" smtClean="0"/>
          </a:p>
          <a:p>
            <a:pPr lvl="0"/>
            <a:r>
              <a:rPr lang="cs-CZ" dirty="0" smtClean="0"/>
              <a:t>Cíl 6b: Posílit společné aktivity subjektů v regionu </a:t>
            </a:r>
          </a:p>
          <a:p>
            <a:pPr>
              <a:buNone/>
            </a:pPr>
            <a:r>
              <a:rPr lang="cs-CZ" dirty="0" smtClean="0"/>
              <a:t>   (</a:t>
            </a:r>
            <a:r>
              <a:rPr lang="cs-CZ" i="1" dirty="0" smtClean="0"/>
              <a:t>možné indikátory: počet společných projektů </a:t>
            </a:r>
            <a:r>
              <a:rPr lang="cs-CZ" i="1" dirty="0" smtClean="0"/>
              <a:t>obcí/ </a:t>
            </a:r>
            <a:r>
              <a:rPr lang="cs-CZ" i="1" dirty="0" smtClean="0"/>
              <a:t>neziskových organizací / podnikatelů, počet podnikatelů spolupracujících s obcemi</a:t>
            </a:r>
            <a:r>
              <a:rPr lang="cs-CZ" dirty="0" smtClean="0"/>
              <a:t>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Opatření ISÚ MAS OZJ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>
              <a:buNone/>
            </a:pPr>
            <a:r>
              <a:rPr lang="cs-CZ" b="1" dirty="0" smtClean="0"/>
              <a:t>1. Zkvalitnění infrastruktury </a:t>
            </a:r>
            <a:r>
              <a:rPr lang="cs-CZ" dirty="0" smtClean="0"/>
              <a:t> -  </a:t>
            </a:r>
            <a:r>
              <a:rPr lang="cs-CZ" dirty="0" smtClean="0"/>
              <a:t>o</a:t>
            </a:r>
            <a:r>
              <a:rPr lang="cs-CZ" i="1" dirty="0" smtClean="0"/>
              <a:t>patření</a:t>
            </a:r>
            <a:r>
              <a:rPr lang="cs-CZ" i="1" dirty="0" smtClean="0"/>
              <a:t>:</a:t>
            </a:r>
            <a:endParaRPr lang="cs-CZ" dirty="0" smtClean="0"/>
          </a:p>
          <a:p>
            <a:pPr marL="0" lvl="0">
              <a:buNone/>
            </a:pPr>
            <a:r>
              <a:rPr lang="cs-CZ" dirty="0" smtClean="0"/>
              <a:t>1.1 Budování splaškové kanalizace a ČOV </a:t>
            </a:r>
          </a:p>
          <a:p>
            <a:pPr marL="0">
              <a:buNone/>
            </a:pPr>
            <a:r>
              <a:rPr lang="cs-CZ" dirty="0" smtClean="0"/>
              <a:t>(</a:t>
            </a:r>
            <a:r>
              <a:rPr lang="cs-CZ" i="1" dirty="0" smtClean="0"/>
              <a:t>inovační prvky: přizpůsobit technologie velikosti obce a terénu, např. vakuová kanalizace, domovní kořenové čistírny</a:t>
            </a:r>
            <a:r>
              <a:rPr lang="cs-CZ" dirty="0" smtClean="0"/>
              <a:t>)</a:t>
            </a:r>
          </a:p>
          <a:p>
            <a:pPr marL="0" lvl="0">
              <a:buNone/>
            </a:pPr>
            <a:r>
              <a:rPr lang="cs-CZ" dirty="0" smtClean="0"/>
              <a:t>1.2 Dobudování vodovodů </a:t>
            </a:r>
          </a:p>
          <a:p>
            <a:pPr marL="0">
              <a:buNone/>
            </a:pPr>
            <a:r>
              <a:rPr lang="cs-CZ" dirty="0" smtClean="0"/>
              <a:t>(</a:t>
            </a:r>
            <a:r>
              <a:rPr lang="cs-CZ" i="1" dirty="0" smtClean="0"/>
              <a:t>inovační prvky: možné využít vrtů a místních vodovodů, v případě kvalitní vody ve studních neřešit za každou cenu ve všech obcích</a:t>
            </a:r>
            <a:r>
              <a:rPr lang="cs-CZ" dirty="0" smtClean="0"/>
              <a:t>)</a:t>
            </a:r>
          </a:p>
          <a:p>
            <a:pPr marL="0" lvl="0">
              <a:buNone/>
            </a:pPr>
            <a:r>
              <a:rPr lang="cs-CZ" dirty="0" smtClean="0"/>
              <a:t>1.3 Vyřešení problémů s funkčností ostatních sítí technické infrastruktury </a:t>
            </a:r>
          </a:p>
          <a:p>
            <a:pPr marL="0">
              <a:buNone/>
            </a:pPr>
            <a:r>
              <a:rPr lang="cs-CZ" i="1" dirty="0" smtClean="0"/>
              <a:t>(důraz na zajištění připojení na vysokorychlostní internet ve všech obcích)</a:t>
            </a:r>
            <a:endParaRPr lang="cs-CZ" dirty="0" smtClean="0"/>
          </a:p>
          <a:p>
            <a:pPr marL="0" lvl="0">
              <a:buNone/>
            </a:pPr>
            <a:r>
              <a:rPr lang="cs-CZ" dirty="0" smtClean="0"/>
              <a:t>1.4 Rekonstrukce místních komunikací a chodníků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b="1" dirty="0" smtClean="0"/>
              <a:t>2. Kvalitní podmínky pro život </a:t>
            </a:r>
            <a:r>
              <a:rPr lang="cs-CZ" b="1" dirty="0" smtClean="0"/>
              <a:t>obyvatel - opatření</a:t>
            </a:r>
            <a:endParaRPr lang="cs-CZ" dirty="0" smtClean="0"/>
          </a:p>
          <a:p>
            <a:pPr lvl="0">
              <a:buNone/>
            </a:pPr>
            <a:endParaRPr lang="cs-CZ" dirty="0" smtClean="0"/>
          </a:p>
          <a:p>
            <a:pPr lvl="0">
              <a:buNone/>
            </a:pPr>
            <a:r>
              <a:rPr lang="cs-CZ" dirty="0" smtClean="0"/>
              <a:t>2.1 </a:t>
            </a:r>
            <a:r>
              <a:rPr lang="cs-CZ" dirty="0" smtClean="0"/>
              <a:t>Rozvoj škol a školských zařízení </a:t>
            </a:r>
            <a:r>
              <a:rPr lang="cs-CZ" i="1" dirty="0" smtClean="0"/>
              <a:t>(např. dostavby a nástavby, vybavení škol, vhodné formy MŠ nebo ZŠ)</a:t>
            </a:r>
            <a:endParaRPr lang="cs-CZ" dirty="0" smtClean="0"/>
          </a:p>
          <a:p>
            <a:pPr lvl="0">
              <a:buNone/>
            </a:pPr>
            <a:r>
              <a:rPr lang="cs-CZ" dirty="0" smtClean="0"/>
              <a:t>2.2 Rozvoj sociálních služeb </a:t>
            </a:r>
            <a:r>
              <a:rPr lang="cs-CZ" i="1" dirty="0" smtClean="0"/>
              <a:t>(posilování terénních služeb, budování menších zařízení umožňujících seniorům zůstat co nejblíže domovu)</a:t>
            </a:r>
            <a:endParaRPr lang="cs-CZ" dirty="0" smtClean="0"/>
          </a:p>
          <a:p>
            <a:pPr lvl="0">
              <a:buNone/>
            </a:pPr>
            <a:r>
              <a:rPr lang="cs-CZ" dirty="0" smtClean="0"/>
              <a:t>2.3 Inovativní způsoby poskytování veřejných a neveřejných služeb </a:t>
            </a:r>
            <a:r>
              <a:rPr lang="cs-CZ" i="1" dirty="0" smtClean="0"/>
              <a:t>(zvláště s ohledem na zajištění dostupnosti služeb v malých obcích; v případě veřejných služeb může jít např. o volbu netradičních forem, jako jsou rodinné školky, v případě neveřejných služeb může jít např. o „</a:t>
            </a:r>
            <a:r>
              <a:rPr lang="cs-CZ" i="1" dirty="0" err="1" smtClean="0"/>
              <a:t>one</a:t>
            </a:r>
            <a:r>
              <a:rPr lang="cs-CZ" i="1" dirty="0" smtClean="0"/>
              <a:t>-stop-</a:t>
            </a:r>
            <a:r>
              <a:rPr lang="cs-CZ" i="1" dirty="0" err="1" smtClean="0"/>
              <a:t>shop</a:t>
            </a:r>
            <a:r>
              <a:rPr lang="cs-CZ" i="1" dirty="0" smtClean="0"/>
              <a:t>“, jednotné kontaktní místo poskytující ve více oblastech nejen veřejné služby, ale i např. poštovní služby, obchod apod.)</a:t>
            </a:r>
            <a:endParaRPr lang="cs-CZ" dirty="0" smtClean="0"/>
          </a:p>
          <a:p>
            <a:pPr lvl="0">
              <a:buNone/>
            </a:pPr>
            <a:r>
              <a:rPr lang="cs-CZ" dirty="0" smtClean="0"/>
              <a:t>2.4 Podpora aktivního trávení volného času </a:t>
            </a:r>
            <a:r>
              <a:rPr lang="cs-CZ" i="1" dirty="0" smtClean="0"/>
              <a:t>(pořádání akcí, fungování zájmových organizací, budování a rekonstrukce kulturních a sportovních zařízení)</a:t>
            </a:r>
            <a:endParaRPr lang="cs-CZ" dirty="0" smtClean="0"/>
          </a:p>
          <a:p>
            <a:pPr lvl="0">
              <a:buNone/>
            </a:pPr>
            <a:r>
              <a:rPr lang="cs-CZ" dirty="0" smtClean="0"/>
              <a:t>2.5 Rozvoj tradic </a:t>
            </a:r>
            <a:r>
              <a:rPr lang="cs-CZ" i="1" dirty="0" smtClean="0"/>
              <a:t>(řemesla, řemeslné jarmarky, tradiční akce atd.)</a:t>
            </a:r>
            <a:endParaRPr lang="cs-CZ" dirty="0" smtClean="0"/>
          </a:p>
          <a:p>
            <a:pPr lvl="0">
              <a:buNone/>
            </a:pPr>
            <a:r>
              <a:rPr lang="cs-CZ" dirty="0" smtClean="0"/>
              <a:t>2.6 Dopravní obslužnost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Opatření ISÚ MAS OZJ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dirty="0" smtClean="0"/>
              <a:t>3. Rozvoj </a:t>
            </a:r>
            <a:r>
              <a:rPr lang="cs-CZ" b="1" dirty="0" smtClean="0"/>
              <a:t>podnikání</a:t>
            </a:r>
            <a:r>
              <a:rPr lang="cs-CZ" dirty="0" smtClean="0"/>
              <a:t> - opatření</a:t>
            </a:r>
          </a:p>
          <a:p>
            <a:pPr lvl="0">
              <a:buNone/>
            </a:pPr>
            <a:r>
              <a:rPr lang="cs-CZ" dirty="0" smtClean="0"/>
              <a:t>3.1 </a:t>
            </a:r>
            <a:r>
              <a:rPr lang="cs-CZ" dirty="0" smtClean="0"/>
              <a:t>Podpora inovativních podnikatelských aktivit a využívání nových technologií</a:t>
            </a:r>
          </a:p>
          <a:p>
            <a:pPr lvl="0">
              <a:buNone/>
            </a:pPr>
            <a:r>
              <a:rPr lang="cs-CZ" dirty="0" smtClean="0"/>
              <a:t>3.2 Podpora sociálního podnikání</a:t>
            </a:r>
          </a:p>
          <a:p>
            <a:pPr lvl="0">
              <a:buNone/>
            </a:pPr>
            <a:r>
              <a:rPr lang="cs-CZ" dirty="0" smtClean="0"/>
              <a:t>3.3 Podpora využití existujících podnikatelských zón a objektů </a:t>
            </a:r>
            <a:r>
              <a:rPr lang="cs-CZ" i="1" dirty="0" smtClean="0"/>
              <a:t>(propagace možností pro podnikatele, zlepšování přístupnosti, úpravy dispozic, aby vyhovovaly zájemcům)</a:t>
            </a:r>
            <a:endParaRPr lang="cs-CZ" dirty="0" smtClean="0"/>
          </a:p>
          <a:p>
            <a:pPr lvl="0">
              <a:buNone/>
            </a:pPr>
            <a:r>
              <a:rPr lang="cs-CZ" dirty="0" smtClean="0"/>
              <a:t>3.4 Revitalizace </a:t>
            </a:r>
            <a:r>
              <a:rPr lang="cs-CZ" dirty="0" err="1" smtClean="0"/>
              <a:t>brownfields</a:t>
            </a:r>
            <a:r>
              <a:rPr lang="cs-CZ" dirty="0" smtClean="0"/>
              <a:t> </a:t>
            </a:r>
            <a:r>
              <a:rPr lang="cs-CZ" i="1" dirty="0" smtClean="0"/>
              <a:t>(podpora odstranění problémů daných </a:t>
            </a:r>
            <a:r>
              <a:rPr lang="cs-CZ" i="1" dirty="0" err="1" smtClean="0"/>
              <a:t>brownfields</a:t>
            </a:r>
            <a:r>
              <a:rPr lang="cs-CZ" i="1" dirty="0" smtClean="0"/>
              <a:t>, např. odstranění ekologických zátěží, tak aby prostory mohly být využity k nové činnosti)</a:t>
            </a:r>
            <a:endParaRPr lang="cs-CZ" dirty="0" smtClean="0"/>
          </a:p>
          <a:p>
            <a:pPr lvl="0">
              <a:buNone/>
            </a:pPr>
            <a:r>
              <a:rPr lang="cs-CZ" dirty="0" smtClean="0"/>
              <a:t>3.5 Podpora místních řemesel a tradičních produktů </a:t>
            </a:r>
            <a:r>
              <a:rPr lang="cs-CZ" i="1" dirty="0" smtClean="0"/>
              <a:t>(např. katalogy místních firem a organizací, společná propagace místních výrobců)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Opatření ISÚ MAS OZJ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dirty="0" smtClean="0"/>
              <a:t>4. Rozvoj cestovního </a:t>
            </a:r>
            <a:r>
              <a:rPr lang="cs-CZ" b="1" dirty="0" smtClean="0"/>
              <a:t>ruchu</a:t>
            </a:r>
            <a:r>
              <a:rPr lang="cs-CZ" dirty="0" smtClean="0"/>
              <a:t> - opatření</a:t>
            </a:r>
          </a:p>
          <a:p>
            <a:pPr lvl="0">
              <a:buNone/>
            </a:pPr>
            <a:r>
              <a:rPr lang="cs-CZ" dirty="0" smtClean="0"/>
              <a:t>4.1 </a:t>
            </a:r>
            <a:r>
              <a:rPr lang="cs-CZ" dirty="0" smtClean="0"/>
              <a:t>Zkvalitnění základní infrastruktury a služeb </a:t>
            </a:r>
            <a:r>
              <a:rPr lang="cs-CZ" i="1" dirty="0" smtClean="0"/>
              <a:t>(ubytování, stravování)</a:t>
            </a:r>
            <a:endParaRPr lang="cs-CZ" dirty="0" smtClean="0"/>
          </a:p>
          <a:p>
            <a:pPr lvl="0">
              <a:buNone/>
            </a:pPr>
            <a:r>
              <a:rPr lang="cs-CZ" dirty="0" smtClean="0"/>
              <a:t>4.2 Budování a rekonstrukce doprovodné infrastruktury a služeb </a:t>
            </a:r>
            <a:r>
              <a:rPr lang="cs-CZ" i="1" dirty="0" smtClean="0"/>
              <a:t>(půjčovny, sportovně-rekreační zařízení, zábavní parky, pěší stezky, naučné stezky atd.)</a:t>
            </a:r>
            <a:endParaRPr lang="cs-CZ" dirty="0" smtClean="0"/>
          </a:p>
          <a:p>
            <a:pPr lvl="0">
              <a:buNone/>
            </a:pPr>
            <a:r>
              <a:rPr lang="cs-CZ" dirty="0" smtClean="0"/>
              <a:t>4.3 Budování a opravy cyklostezek a cyklotras </a:t>
            </a:r>
            <a:r>
              <a:rPr lang="cs-CZ" i="1" dirty="0" smtClean="0"/>
              <a:t>(včetně odpočívadel a mobiliáře)</a:t>
            </a:r>
            <a:endParaRPr lang="cs-CZ" dirty="0" smtClean="0"/>
          </a:p>
          <a:p>
            <a:pPr lvl="0">
              <a:buNone/>
            </a:pPr>
            <a:r>
              <a:rPr lang="cs-CZ" dirty="0" smtClean="0"/>
              <a:t>4.4 Prohlubování marketingu území MAS, tvorba turistických produktů</a:t>
            </a:r>
          </a:p>
          <a:p>
            <a:pPr lvl="0">
              <a:buNone/>
            </a:pPr>
            <a:r>
              <a:rPr lang="cs-CZ" dirty="0" smtClean="0"/>
              <a:t>4.5 Opravy památek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Opatření ISÚ MAS OZJ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/>
              <a:t>5. Kvalitní životní </a:t>
            </a:r>
            <a:r>
              <a:rPr lang="cs-CZ" b="1" dirty="0" smtClean="0"/>
              <a:t>prostředí</a:t>
            </a:r>
            <a:r>
              <a:rPr lang="cs-CZ" dirty="0" smtClean="0"/>
              <a:t> - opatření</a:t>
            </a:r>
          </a:p>
          <a:p>
            <a:pPr lvl="0">
              <a:buNone/>
            </a:pPr>
            <a:r>
              <a:rPr lang="cs-CZ" dirty="0" smtClean="0"/>
              <a:t>5.1 </a:t>
            </a:r>
            <a:r>
              <a:rPr lang="cs-CZ" dirty="0" smtClean="0"/>
              <a:t>Eliminace zdrojů znečištění</a:t>
            </a:r>
          </a:p>
          <a:p>
            <a:pPr lvl="0">
              <a:buNone/>
            </a:pPr>
            <a:r>
              <a:rPr lang="cs-CZ" dirty="0" smtClean="0"/>
              <a:t>5.2 Péče o krajinu (</a:t>
            </a:r>
            <a:r>
              <a:rPr lang="cs-CZ" i="1" dirty="0" smtClean="0"/>
              <a:t>důraz na výsadbu a údržbu zeleně, obnova polních cest propojujících obce a zřizování nových krajinných prvků</a:t>
            </a:r>
            <a:r>
              <a:rPr lang="cs-CZ" dirty="0" smtClean="0"/>
              <a:t>)</a:t>
            </a:r>
          </a:p>
          <a:p>
            <a:pPr lvl="0">
              <a:buNone/>
            </a:pPr>
            <a:r>
              <a:rPr lang="cs-CZ" dirty="0" smtClean="0"/>
              <a:t>5.3 Provázaná realizace komplexních pozemkových úprav a </a:t>
            </a:r>
            <a:r>
              <a:rPr lang="cs-CZ" dirty="0" err="1" smtClean="0"/>
              <a:t>protioerozních</a:t>
            </a:r>
            <a:r>
              <a:rPr lang="cs-CZ" dirty="0" smtClean="0"/>
              <a:t> opatření</a:t>
            </a:r>
          </a:p>
          <a:p>
            <a:pPr lvl="0">
              <a:buNone/>
            </a:pPr>
            <a:r>
              <a:rPr lang="cs-CZ" dirty="0" smtClean="0"/>
              <a:t>5.4 Optimalizace nakládání s odpady</a:t>
            </a:r>
          </a:p>
          <a:p>
            <a:pPr lvl="0">
              <a:buNone/>
            </a:pPr>
            <a:r>
              <a:rPr lang="cs-CZ" dirty="0" smtClean="0"/>
              <a:t>5.5 Energetické </a:t>
            </a:r>
            <a:r>
              <a:rPr lang="cs-CZ" dirty="0" smtClean="0"/>
              <a:t>úspory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Opatření ISÚ MAS OZJ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6. Řízení rozvoje </a:t>
            </a:r>
            <a:r>
              <a:rPr lang="cs-CZ" b="1" dirty="0" smtClean="0"/>
              <a:t>území</a:t>
            </a:r>
            <a:endParaRPr lang="cs-CZ" dirty="0" smtClean="0"/>
          </a:p>
          <a:p>
            <a:pPr lvl="0">
              <a:buNone/>
            </a:pPr>
            <a:r>
              <a:rPr lang="cs-CZ" dirty="0" smtClean="0"/>
              <a:t>6.1 </a:t>
            </a:r>
            <a:r>
              <a:rPr lang="cs-CZ" dirty="0" smtClean="0"/>
              <a:t>Podpora strategického plánování a řízení obcí</a:t>
            </a:r>
          </a:p>
          <a:p>
            <a:pPr lvl="0">
              <a:buNone/>
            </a:pPr>
            <a:r>
              <a:rPr lang="cs-CZ" dirty="0" smtClean="0"/>
              <a:t>6.2 Vytváření prostředí pro spolupráci v rámci území MAS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Programová část ISÚ </a:t>
            </a:r>
            <a:r>
              <a:rPr lang="cs-CZ" dirty="0" smtClean="0"/>
              <a:t>MAS OZJ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cs-CZ" dirty="0" smtClean="0"/>
              <a:t>1. OP </a:t>
            </a:r>
            <a:r>
              <a:rPr lang="cs-CZ" dirty="0" smtClean="0"/>
              <a:t>Podnikání a inovace </a:t>
            </a:r>
            <a:r>
              <a:rPr lang="cs-CZ" dirty="0" smtClean="0"/>
              <a:t>pro    konkurenceschopnost</a:t>
            </a:r>
            <a:endParaRPr lang="cs-CZ" dirty="0" smtClean="0"/>
          </a:p>
          <a:p>
            <a:pPr lvl="0">
              <a:buNone/>
            </a:pPr>
            <a:r>
              <a:rPr lang="cs-CZ" dirty="0" smtClean="0"/>
              <a:t>2. OP </a:t>
            </a:r>
            <a:r>
              <a:rPr lang="cs-CZ" dirty="0" smtClean="0"/>
              <a:t>Výzkum, vývoj a vzdělávání </a:t>
            </a:r>
            <a:endParaRPr lang="cs-CZ" dirty="0" smtClean="0"/>
          </a:p>
          <a:p>
            <a:pPr lvl="0">
              <a:buNone/>
            </a:pPr>
            <a:r>
              <a:rPr lang="cs-CZ" dirty="0" smtClean="0"/>
              <a:t>3. OP </a:t>
            </a:r>
            <a:r>
              <a:rPr lang="cs-CZ" dirty="0" smtClean="0"/>
              <a:t>Životní prostředí</a:t>
            </a:r>
          </a:p>
          <a:p>
            <a:pPr lvl="0">
              <a:buNone/>
            </a:pPr>
            <a:r>
              <a:rPr lang="cs-CZ" dirty="0" smtClean="0"/>
              <a:t>4. OP </a:t>
            </a:r>
            <a:r>
              <a:rPr lang="cs-CZ" dirty="0" smtClean="0"/>
              <a:t>Zaměstnanost</a:t>
            </a:r>
          </a:p>
          <a:p>
            <a:pPr lvl="0">
              <a:buNone/>
            </a:pPr>
            <a:r>
              <a:rPr lang="cs-CZ" dirty="0" smtClean="0"/>
              <a:t>5. Integrovaný </a:t>
            </a:r>
            <a:r>
              <a:rPr lang="cs-CZ" dirty="0" smtClean="0"/>
              <a:t>regionální operační </a:t>
            </a:r>
            <a:r>
              <a:rPr lang="cs-CZ" dirty="0" smtClean="0"/>
              <a:t>program</a:t>
            </a:r>
          </a:p>
          <a:p>
            <a:pPr lvl="0">
              <a:buNone/>
            </a:pPr>
            <a:r>
              <a:rPr lang="cs-CZ" b="1" i="1" dirty="0" smtClean="0"/>
              <a:t>6. Program rozvoje venkova</a:t>
            </a:r>
          </a:p>
          <a:p>
            <a:pPr lvl="0">
              <a:buNone/>
            </a:pPr>
            <a:endParaRPr lang="cs-CZ" b="1" i="1" dirty="0" smtClean="0"/>
          </a:p>
          <a:p>
            <a:pPr>
              <a:buNone/>
            </a:pPr>
            <a:r>
              <a:rPr lang="cs-CZ" sz="3000" dirty="0" smtClean="0"/>
              <a:t>Nejsou uvedeny Operační program Doprava a </a:t>
            </a:r>
            <a:r>
              <a:rPr lang="cs-CZ" sz="3000" dirty="0" smtClean="0"/>
              <a:t>Rybářství.</a:t>
            </a:r>
            <a:endParaRPr lang="cs-CZ" sz="3000" dirty="0" smtClean="0"/>
          </a:p>
          <a:p>
            <a:pPr lvl="0"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Časový rámec tvorby strategie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Zahájení prací na tvorbě strategie 10/2012</a:t>
            </a:r>
          </a:p>
          <a:p>
            <a:r>
              <a:rPr lang="cs-CZ" dirty="0" smtClean="0"/>
              <a:t>Dotazníkové šetření se starosty obcí 11/2012 – 05/2013</a:t>
            </a:r>
          </a:p>
          <a:p>
            <a:r>
              <a:rPr lang="cs-CZ" dirty="0" err="1" smtClean="0"/>
              <a:t>Swot</a:t>
            </a:r>
            <a:r>
              <a:rPr lang="cs-CZ" dirty="0" smtClean="0"/>
              <a:t> analýza v obcích za účasti obyvatel obce </a:t>
            </a:r>
          </a:p>
          <a:p>
            <a:pPr>
              <a:buNone/>
            </a:pPr>
            <a:r>
              <a:rPr lang="cs-CZ" dirty="0" smtClean="0"/>
              <a:t>     04 – 10/2013</a:t>
            </a:r>
          </a:p>
          <a:p>
            <a:r>
              <a:rPr lang="cs-CZ" dirty="0" smtClean="0"/>
              <a:t>Zpracování analytické části strategie – probíhá průběžně od 02/2013  </a:t>
            </a:r>
          </a:p>
          <a:p>
            <a:r>
              <a:rPr lang="cs-CZ" dirty="0" smtClean="0"/>
              <a:t>Zpracování </a:t>
            </a:r>
            <a:r>
              <a:rPr lang="cs-CZ" dirty="0" smtClean="0"/>
              <a:t>strategické části </a:t>
            </a:r>
            <a:r>
              <a:rPr lang="cs-CZ" dirty="0" smtClean="0"/>
              <a:t>strategie – probíhá </a:t>
            </a:r>
            <a:r>
              <a:rPr lang="cs-CZ" dirty="0" smtClean="0"/>
              <a:t> </a:t>
            </a:r>
            <a:r>
              <a:rPr lang="cs-CZ" dirty="0" smtClean="0"/>
              <a:t>od </a:t>
            </a:r>
            <a:r>
              <a:rPr lang="cs-CZ" dirty="0" smtClean="0"/>
              <a:t>10/2013  </a:t>
            </a:r>
          </a:p>
          <a:p>
            <a:r>
              <a:rPr lang="cs-CZ" dirty="0" smtClean="0"/>
              <a:t>Zpracování </a:t>
            </a:r>
            <a:r>
              <a:rPr lang="cs-CZ" dirty="0" smtClean="0"/>
              <a:t>programové části </a:t>
            </a:r>
            <a:r>
              <a:rPr lang="cs-CZ" dirty="0" smtClean="0"/>
              <a:t>strategie – probíhá  od 10/2013  </a:t>
            </a:r>
            <a:endParaRPr lang="cs-CZ" dirty="0" smtClean="0"/>
          </a:p>
          <a:p>
            <a:r>
              <a:rPr lang="cs-CZ" dirty="0" smtClean="0"/>
              <a:t>Předpoklad dokončení strategie schválením v zastupitelstvech všech obcí cca 06/2014</a:t>
            </a:r>
          </a:p>
          <a:p>
            <a:r>
              <a:rPr lang="cs-CZ" dirty="0" smtClean="0"/>
              <a:t>Předpoklad realizace projektů z této strategie od r. 2015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pPr lvl="0"/>
            <a:r>
              <a:rPr lang="cs-CZ" sz="4000" b="1" u="sng" dirty="0" smtClean="0"/>
              <a:t>1. OP </a:t>
            </a:r>
            <a:r>
              <a:rPr lang="cs-CZ" sz="4000" b="1" u="sng" dirty="0" smtClean="0"/>
              <a:t>Podnikání a inovace pro </a:t>
            </a:r>
            <a:r>
              <a:rPr lang="cs-CZ" sz="4000" b="1" u="sng" dirty="0" smtClean="0"/>
              <a:t>konkurenceschopnost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Rozvoj </a:t>
            </a:r>
            <a:r>
              <a:rPr lang="cs-CZ" dirty="0" smtClean="0"/>
              <a:t>podnikání založený na podpoře výzkumu, vývoje a inovací.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Podpora malého a středního podnikání, služeb ve znalostní ekonomice a internalizace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Udržitelné hospodaření s energií a rozvoj inovací v energetice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Rozvoj vysokorychlostních přístupových sítí k internetu a informačních a komunikačních technologií.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Technická pomoc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u="sng" dirty="0" smtClean="0"/>
              <a:t>2. OP </a:t>
            </a:r>
            <a:r>
              <a:rPr lang="cs-CZ" b="1" u="sng" dirty="0" smtClean="0"/>
              <a:t>Výzkum, vývoj a </a:t>
            </a:r>
            <a:r>
              <a:rPr lang="cs-CZ" b="1" u="sng" dirty="0" smtClean="0"/>
              <a:t>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algn="just">
              <a:buNone/>
            </a:pPr>
            <a:r>
              <a:rPr lang="cs-CZ" sz="7000" dirty="0" smtClean="0"/>
              <a:t>2.1 </a:t>
            </a:r>
            <a:r>
              <a:rPr lang="cs-CZ" sz="7000" dirty="0" smtClean="0"/>
              <a:t>Posilování kapacit pro kvalitní výzkum</a:t>
            </a:r>
          </a:p>
          <a:p>
            <a:pPr algn="just">
              <a:buNone/>
            </a:pPr>
            <a:r>
              <a:rPr lang="cs-CZ" sz="7000" dirty="0" smtClean="0"/>
              <a:t>2.2 Rozvoj vysokých škol a lidských zdrojů </a:t>
            </a:r>
            <a:r>
              <a:rPr lang="cs-CZ" sz="7000" dirty="0" smtClean="0"/>
              <a:t>pro </a:t>
            </a:r>
            <a:r>
              <a:rPr lang="cs-CZ" sz="7000" dirty="0" smtClean="0"/>
              <a:t>výzkum </a:t>
            </a:r>
            <a:r>
              <a:rPr lang="cs-CZ" sz="7000" dirty="0" smtClean="0"/>
              <a:t>   </a:t>
            </a:r>
          </a:p>
          <a:p>
            <a:pPr algn="just">
              <a:buNone/>
            </a:pPr>
            <a:r>
              <a:rPr lang="cs-CZ" sz="7000" dirty="0" smtClean="0"/>
              <a:t> </a:t>
            </a:r>
            <a:r>
              <a:rPr lang="cs-CZ" sz="7000" dirty="0" smtClean="0"/>
              <a:t>      a </a:t>
            </a:r>
            <a:r>
              <a:rPr lang="cs-CZ" sz="7000" dirty="0" smtClean="0"/>
              <a:t>vývoj</a:t>
            </a:r>
          </a:p>
          <a:p>
            <a:pPr algn="just">
              <a:buNone/>
            </a:pPr>
            <a:r>
              <a:rPr lang="cs-CZ" sz="7000" dirty="0" smtClean="0"/>
              <a:t>2.3 Rovný </a:t>
            </a:r>
            <a:r>
              <a:rPr lang="cs-CZ" sz="7000" dirty="0" smtClean="0"/>
              <a:t>přístup ke kvalitnímu předškolnímu, </a:t>
            </a:r>
            <a:r>
              <a:rPr lang="cs-CZ" sz="7000" dirty="0" smtClean="0"/>
              <a:t> </a:t>
            </a:r>
          </a:p>
          <a:p>
            <a:pPr algn="just">
              <a:buNone/>
            </a:pPr>
            <a:r>
              <a:rPr lang="cs-CZ" sz="7000" dirty="0" smtClean="0"/>
              <a:t> </a:t>
            </a:r>
            <a:r>
              <a:rPr lang="cs-CZ" sz="7000" dirty="0" smtClean="0"/>
              <a:t>      primárnímu </a:t>
            </a:r>
            <a:r>
              <a:rPr lang="cs-CZ" sz="7000" dirty="0" smtClean="0"/>
              <a:t>a sekundárnímu vzdělávání</a:t>
            </a:r>
          </a:p>
          <a:p>
            <a:pPr algn="just">
              <a:buNone/>
            </a:pPr>
            <a:r>
              <a:rPr lang="cs-CZ" sz="7000" dirty="0" smtClean="0"/>
              <a:t>2.4 Technická </a:t>
            </a:r>
            <a:r>
              <a:rPr lang="cs-CZ" sz="7000" dirty="0" smtClean="0"/>
              <a:t>pomoc</a:t>
            </a:r>
          </a:p>
          <a:p>
            <a:pPr>
              <a:buNone/>
            </a:pPr>
            <a:endParaRPr lang="cs-CZ" sz="2800" b="1" dirty="0" smtClean="0"/>
          </a:p>
          <a:p>
            <a:pPr>
              <a:buNone/>
            </a:pPr>
            <a:r>
              <a:rPr lang="cs-CZ" sz="4000" b="1" dirty="0" smtClean="0"/>
              <a:t>Specifické </a:t>
            </a:r>
            <a:r>
              <a:rPr lang="cs-CZ" sz="4000" b="1" dirty="0" smtClean="0"/>
              <a:t>cíle odpovídající dané investiční prioritě</a:t>
            </a:r>
            <a:r>
              <a:rPr lang="cs-CZ" sz="4000" b="1" dirty="0" smtClean="0"/>
              <a:t>:</a:t>
            </a:r>
            <a:r>
              <a:rPr lang="cs-CZ" sz="4000" b="1" dirty="0" smtClean="0"/>
              <a:t> </a:t>
            </a:r>
            <a:endParaRPr lang="cs-CZ" sz="4000" dirty="0" smtClean="0"/>
          </a:p>
          <a:p>
            <a:pPr>
              <a:buNone/>
            </a:pPr>
            <a:r>
              <a:rPr lang="cs-CZ" sz="4000" b="1" dirty="0" smtClean="0"/>
              <a:t>1. Rozvoj inkluzívního vzdělávání</a:t>
            </a:r>
            <a:endParaRPr lang="cs-CZ" sz="4000" dirty="0" smtClean="0"/>
          </a:p>
          <a:p>
            <a:pPr>
              <a:buNone/>
            </a:pPr>
            <a:r>
              <a:rPr lang="cs-CZ" sz="4000" b="1" dirty="0" smtClean="0"/>
              <a:t>2. Zvýšení kvality předškolního vzdělávání včetně usnadnění přechodu dětí na ZŠ</a:t>
            </a:r>
            <a:endParaRPr lang="cs-CZ" sz="4000" dirty="0" smtClean="0"/>
          </a:p>
          <a:p>
            <a:pPr>
              <a:buNone/>
            </a:pPr>
            <a:r>
              <a:rPr lang="cs-CZ" sz="4000" b="1" dirty="0" smtClean="0"/>
              <a:t>3. Zlepšení kvality vzdělávání a výsledků žáků v klíčových kompetencích</a:t>
            </a:r>
            <a:endParaRPr lang="cs-CZ" sz="4000" dirty="0" smtClean="0"/>
          </a:p>
          <a:p>
            <a:pPr>
              <a:buNone/>
            </a:pPr>
            <a:r>
              <a:rPr lang="cs-CZ" sz="4000" b="1" dirty="0" smtClean="0"/>
              <a:t>4. Rozvoj systému hodnocení kvality a strategického řízení ve vzdělávání</a:t>
            </a:r>
            <a:endParaRPr lang="cs-CZ" sz="4000" dirty="0" smtClean="0"/>
          </a:p>
          <a:p>
            <a:pPr>
              <a:buNone/>
            </a:pPr>
            <a:r>
              <a:rPr lang="cs-CZ" sz="4000" b="1" dirty="0" smtClean="0"/>
              <a:t>5. Zkvalitnění přípravy budoucích a začínajících pedagogických pracovníků</a:t>
            </a:r>
            <a:endParaRPr lang="cs-CZ" sz="4000" dirty="0" smtClean="0"/>
          </a:p>
          <a:p>
            <a:pPr>
              <a:buNone/>
            </a:pPr>
            <a:r>
              <a:rPr lang="cs-CZ" sz="4000" b="1" dirty="0" smtClean="0"/>
              <a:t>6. Zvyšování kvality odborného vzdělávání včetně posílení jeho relevance pro trh </a:t>
            </a:r>
            <a:r>
              <a:rPr lang="cs-CZ" sz="4000" b="1" dirty="0" smtClean="0"/>
              <a:t>práce</a:t>
            </a:r>
            <a:endParaRPr lang="cs-CZ" sz="40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b="1" u="sng" dirty="0" smtClean="0"/>
              <a:t>3. OP </a:t>
            </a:r>
            <a:r>
              <a:rPr lang="cs-CZ" b="1" u="sng" dirty="0" smtClean="0"/>
              <a:t>Životní prostředí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PRIORITNI OSA 1: Zlepšovaní kvality vody a snižovaní rizika povodní </a:t>
            </a:r>
            <a:endParaRPr lang="cs-CZ" dirty="0" smtClean="0"/>
          </a:p>
          <a:p>
            <a:r>
              <a:rPr lang="cs-CZ" b="1" dirty="0" smtClean="0"/>
              <a:t>INVESTIČNÍ PRIORITA 1 prioritní osy 1: Investice do vodního hospodářství za účelem plnění požadavků </a:t>
            </a:r>
            <a:r>
              <a:rPr lang="cs-CZ" b="1" dirty="0" err="1" smtClean="0"/>
              <a:t>acquis</a:t>
            </a:r>
            <a:r>
              <a:rPr lang="cs-CZ" b="1" dirty="0" smtClean="0"/>
              <a:t> Unie v oblasti životního prostředí a řešeni důležitých potřeb investic členského státu mimo rámec těchto požadavků </a:t>
            </a:r>
            <a:endParaRPr lang="cs-CZ" dirty="0" smtClean="0"/>
          </a:p>
          <a:p>
            <a:r>
              <a:rPr lang="cs-CZ" b="1" u="sng" dirty="0" smtClean="0"/>
              <a:t>Specificky cil 1: Snížit množství vypouštěného znečištěni do povrchových i podzemních vod a zajistit dodávky pitné vody v odpovídající jakosti a množství </a:t>
            </a:r>
            <a:endParaRPr lang="cs-CZ" dirty="0" smtClean="0"/>
          </a:p>
          <a:p>
            <a:r>
              <a:rPr lang="cs-CZ" b="1" u="sng" dirty="0" smtClean="0"/>
              <a:t>Specifický cíl 2: Snížit vnos znečišťujících látek z průmyslu a zemědělství do povrchových a podzemních vod</a:t>
            </a:r>
            <a:endParaRPr lang="cs-CZ" b="1" dirty="0" smtClean="0"/>
          </a:p>
          <a:p>
            <a:r>
              <a:rPr lang="cs-CZ" b="1" u="sng" dirty="0" smtClean="0"/>
              <a:t>Specifický cíl 3: Zajistit povodňovou ochranu v </a:t>
            </a:r>
            <a:r>
              <a:rPr lang="cs-CZ" b="1" u="sng" dirty="0" err="1" smtClean="0"/>
              <a:t>intravilánu</a:t>
            </a:r>
            <a:r>
              <a:rPr lang="cs-CZ" b="1" u="sng" dirty="0" smtClean="0"/>
              <a:t> a ve volné krajině </a:t>
            </a:r>
            <a:endParaRPr lang="cs-CZ" b="1" dirty="0" smtClean="0"/>
          </a:p>
          <a:p>
            <a:r>
              <a:rPr lang="cs-CZ" b="1" u="sng" dirty="0" smtClean="0"/>
              <a:t>Specifický cíl 4: Podpořit preventivní protipovodňová opatření 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3. OP Životní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PRIORITNI OSA 2: Zlepšovaní kvality ovzduší v lidských sídlech </a:t>
            </a:r>
            <a:endParaRPr lang="cs-CZ" dirty="0" smtClean="0"/>
          </a:p>
          <a:p>
            <a:r>
              <a:rPr lang="cs-CZ" b="1" dirty="0" smtClean="0"/>
              <a:t>INVESTIČNÍ PRIORITA 1 prioritní osy 2: Opatření ke zlepšení životního prostředí ve městech, revitalizace měst, regenerace a dekontaminace starých průmyslových areálů (včetně oblastí s probíhajícími změnami), omezování znečištění ovzduší a podpora protihlukových opatření </a:t>
            </a:r>
          </a:p>
          <a:p>
            <a:r>
              <a:rPr lang="cs-CZ" b="1" dirty="0" smtClean="0"/>
              <a:t> </a:t>
            </a:r>
          </a:p>
          <a:p>
            <a:r>
              <a:rPr lang="cs-CZ" b="1" u="sng" dirty="0" smtClean="0"/>
              <a:t>Specifický cíl 1: Snížit emise podílející se na expozici obyvatelstva, ekosystémů a vegetace nadlimitním koncentracím znečišťujících látek </a:t>
            </a:r>
            <a:endParaRPr lang="cs-CZ" b="1" u="sng" dirty="0" smtClean="0"/>
          </a:p>
          <a:p>
            <a:r>
              <a:rPr lang="cs-CZ" b="1" u="sng" dirty="0" smtClean="0"/>
              <a:t>Specifický cíl 2: Zlepšit systém sledování, hodnocení a předpovídání  vývoje kvality ovzduší, počasí a klimatu a ozonové vrstvy Země</a:t>
            </a:r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3. OP Životní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b="1" dirty="0" smtClean="0"/>
              <a:t>PRIORITNÍ OSA 3: Odpady a materiálové toky, ekologické zátěže a rizika</a:t>
            </a:r>
            <a:endParaRPr lang="cs-CZ" dirty="0" smtClean="0"/>
          </a:p>
          <a:p>
            <a:r>
              <a:rPr lang="cs-CZ" b="1" dirty="0" smtClean="0"/>
              <a:t>INVESTIČNÍ PRIORITA 1 prioritní osy 3: Investice do odpadového hospodářství za účelem plnění požadavků </a:t>
            </a:r>
            <a:r>
              <a:rPr lang="cs-CZ" b="1" dirty="0" err="1" smtClean="0"/>
              <a:t>acquis</a:t>
            </a:r>
            <a:r>
              <a:rPr lang="cs-CZ" b="1" dirty="0" smtClean="0"/>
              <a:t> Unie v oblasti životního prostředí a řešeni důležitých potřeb    </a:t>
            </a:r>
            <a:endParaRPr lang="cs-CZ" dirty="0" smtClean="0"/>
          </a:p>
          <a:p>
            <a:r>
              <a:rPr lang="cs-CZ" b="1" dirty="0" smtClean="0"/>
              <a:t> </a:t>
            </a:r>
          </a:p>
          <a:p>
            <a:r>
              <a:rPr lang="cs-CZ" b="1" u="sng" dirty="0" smtClean="0"/>
              <a:t>Specifický cíl 1: Předcházet vzniku odpadů </a:t>
            </a:r>
            <a:endParaRPr lang="cs-CZ" b="1" u="sng" dirty="0" smtClean="0"/>
          </a:p>
          <a:p>
            <a:r>
              <a:rPr lang="cs-CZ" b="1" u="sng" dirty="0" smtClean="0"/>
              <a:t>Specifický cíl 2: Zvýšit podíl materiálového využití odpadů, resp. recyklace na celkovém nakládání s odpady v ČR </a:t>
            </a:r>
            <a:endParaRPr lang="cs-CZ" b="1" u="sng" dirty="0" smtClean="0"/>
          </a:p>
          <a:p>
            <a:r>
              <a:rPr lang="cs-CZ" b="1" u="sng" dirty="0" smtClean="0"/>
              <a:t>Specifický cíl 3: Zvýšit energetické využití odpadů jako zdroje surovin </a:t>
            </a:r>
            <a:br>
              <a:rPr lang="cs-CZ" b="1" u="sng" dirty="0" smtClean="0"/>
            </a:br>
            <a:r>
              <a:rPr lang="cs-CZ" b="1" u="sng" dirty="0" smtClean="0"/>
              <a:t>Specifický cíl 4: Zlepšit úroveň nakládání s nebezpečnými odpady</a:t>
            </a:r>
            <a:endParaRPr lang="cs-CZ" b="1" dirty="0" smtClean="0"/>
          </a:p>
          <a:p>
            <a:r>
              <a:rPr lang="cs-CZ" b="1" u="sng" dirty="0" smtClean="0"/>
              <a:t>Specifický cíl 5: Odstranit nepovolené skládky a rekultivovat staré skládky</a:t>
            </a:r>
            <a:endParaRPr lang="cs-CZ" b="1" dirty="0" smtClean="0"/>
          </a:p>
          <a:p>
            <a:pPr>
              <a:buNone/>
            </a:pPr>
            <a:endParaRPr lang="cs-CZ" b="1" u="sng" dirty="0" smtClean="0"/>
          </a:p>
          <a:p>
            <a:r>
              <a:rPr lang="cs-CZ" b="1" dirty="0" smtClean="0"/>
              <a:t>INVESTIČNI PRIORITA 2 prioritní osy 3: Podpora investic k řešení specifických rizik,</a:t>
            </a:r>
            <a:endParaRPr lang="cs-CZ" dirty="0" smtClean="0"/>
          </a:p>
          <a:p>
            <a:r>
              <a:rPr lang="cs-CZ" b="1" dirty="0" smtClean="0"/>
              <a:t>zajištění odolnosti vůči katastrofám a vývoj systémů pro zvládání katastrof</a:t>
            </a:r>
            <a:endParaRPr lang="cs-CZ" dirty="0" smtClean="0"/>
          </a:p>
          <a:p>
            <a:r>
              <a:rPr lang="cs-CZ" b="1" u="sng" dirty="0" smtClean="0"/>
              <a:t>Specifický cíl 6: Odstranit a inventarizovat ekologické zátěže </a:t>
            </a:r>
            <a:endParaRPr lang="cs-CZ" b="1" dirty="0" smtClean="0"/>
          </a:p>
          <a:p>
            <a:pPr>
              <a:buNone/>
            </a:pPr>
            <a:endParaRPr lang="cs-CZ" b="1" u="sng" dirty="0" smtClean="0"/>
          </a:p>
          <a:p>
            <a:r>
              <a:rPr lang="cs-CZ" b="1" dirty="0" smtClean="0"/>
              <a:t>INVESTIČNÍ PRIORITA 3 prioritní osy 3: Podpora investic k řešení specifických rizik, zajištění odolnosti vůči katastrofám a vývoj systémů pro zvládání katastrof</a:t>
            </a:r>
            <a:endParaRPr lang="cs-CZ" dirty="0" smtClean="0"/>
          </a:p>
          <a:p>
            <a:r>
              <a:rPr lang="cs-CZ" dirty="0" smtClean="0"/>
              <a:t> </a:t>
            </a:r>
          </a:p>
          <a:p>
            <a:r>
              <a:rPr lang="cs-CZ" b="1" u="sng" dirty="0" smtClean="0"/>
              <a:t>Specifický cíl 7: Snížit environmentální rizika a rozvíjet systémy jejich řízení </a:t>
            </a:r>
            <a:br>
              <a:rPr lang="cs-CZ" b="1" u="sng" dirty="0" smtClean="0"/>
            </a:br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3. OP Životní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PRIORITNÍ OSA 4: Ochrana a péče o přírodu a krajinu</a:t>
            </a:r>
          </a:p>
          <a:p>
            <a:r>
              <a:rPr lang="cs-CZ" b="1" dirty="0" smtClean="0"/>
              <a:t>INVESTIČNÍ PRIORITA 1 prioritní osy 4: Ochrana a obnova biologické rozmanitosti, ochrana a obnova půdy a podpora ekosystémových služeb, včetně sítě  NATURA 2000 a ekologických infrastruktur</a:t>
            </a:r>
          </a:p>
          <a:p>
            <a:pPr>
              <a:buNone/>
            </a:pPr>
            <a:endParaRPr lang="cs-CZ" b="1" dirty="0" smtClean="0"/>
          </a:p>
          <a:p>
            <a:r>
              <a:rPr lang="cs-CZ" b="1" u="sng" dirty="0" smtClean="0"/>
              <a:t>Specifický cíl 1: Posílit </a:t>
            </a:r>
            <a:r>
              <a:rPr lang="cs-CZ" b="1" u="sng" dirty="0" smtClean="0"/>
              <a:t>biodiverzitu</a:t>
            </a:r>
          </a:p>
          <a:p>
            <a:r>
              <a:rPr lang="cs-CZ" b="1" u="sng" dirty="0" smtClean="0"/>
              <a:t>Specifický cíl 2: Posílit přirozené funkce krajiny</a:t>
            </a:r>
            <a:endParaRPr lang="cs-CZ" b="1" dirty="0" smtClean="0"/>
          </a:p>
          <a:p>
            <a:r>
              <a:rPr lang="cs-CZ" b="1" u="sng" dirty="0" smtClean="0"/>
              <a:t>Specifický cíl 3: Zlepšit kvalitu prostředí v sídlech </a:t>
            </a:r>
            <a:r>
              <a:rPr lang="cs-CZ" b="1" dirty="0" smtClean="0"/>
              <a:t> </a:t>
            </a:r>
          </a:p>
          <a:p>
            <a:r>
              <a:rPr lang="cs-CZ" b="1" u="sng" dirty="0" smtClean="0"/>
              <a:t>Specifický cíl 4: Snížit environmentální rizika způsobená </a:t>
            </a:r>
            <a:r>
              <a:rPr lang="cs-CZ" b="1" u="sng" dirty="0" err="1" smtClean="0"/>
              <a:t>geofaktory</a:t>
            </a:r>
            <a:r>
              <a:rPr lang="cs-CZ" b="1" u="sng" dirty="0" smtClean="0"/>
              <a:t> </a:t>
            </a:r>
            <a:br>
              <a:rPr lang="cs-CZ" b="1" u="sng" dirty="0" smtClean="0"/>
            </a:br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3. OP Životní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PRIORITNÍ OSA 5: Energetické úspory</a:t>
            </a:r>
            <a:endParaRPr lang="cs-CZ" dirty="0" smtClean="0"/>
          </a:p>
          <a:p>
            <a:r>
              <a:rPr lang="cs-CZ" b="1" dirty="0" smtClean="0"/>
              <a:t>INVESTIČNÍ PRIORITA 1 prioritní osy 5: Podpora energetické účinnosti a využívání energie z obnovitelných zdrojů ve veřejných infrastrukturách a v sektoru </a:t>
            </a:r>
            <a:r>
              <a:rPr lang="cs-CZ" b="1" dirty="0" smtClean="0"/>
              <a:t>bydlení</a:t>
            </a:r>
            <a:endParaRPr lang="cs-CZ" b="1" dirty="0" smtClean="0"/>
          </a:p>
          <a:p>
            <a:r>
              <a:rPr lang="cs-CZ" b="1" u="sng" dirty="0" smtClean="0"/>
              <a:t>Specifický cíl 1: Snížit energetickou náročnost u veřejných budov a u veřejného osvětlení </a:t>
            </a: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u="sng" dirty="0" smtClean="0"/>
              <a:t>4. OP Zaměstnanost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b="1" dirty="0" smtClean="0"/>
              <a:t>Prioritní osa 1 </a:t>
            </a:r>
            <a:r>
              <a:rPr lang="cs-CZ" dirty="0" smtClean="0"/>
              <a:t> - Podpora </a:t>
            </a:r>
            <a:r>
              <a:rPr lang="cs-CZ" dirty="0" smtClean="0"/>
              <a:t>zaměstnanosti a adaptability </a:t>
            </a:r>
            <a:endParaRPr lang="cs-CZ" dirty="0" smtClean="0"/>
          </a:p>
          <a:p>
            <a:r>
              <a:rPr lang="cs-CZ" b="1" dirty="0" smtClean="0"/>
              <a:t>Investiční priorita 1.1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  Přístup </a:t>
            </a:r>
            <a:r>
              <a:rPr lang="cs-CZ" dirty="0" smtClean="0"/>
              <a:t>k zaměstnání pro osoby hledající zaměstnání a neaktivní osoby, včetně místních iniciativ na podporu zaměstnanosti a mobility pracovníků </a:t>
            </a:r>
          </a:p>
          <a:p>
            <a:r>
              <a:rPr lang="cs-CZ" b="1" dirty="0" smtClean="0"/>
              <a:t>Investiční priorita 1.2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 Rovnost </a:t>
            </a:r>
            <a:r>
              <a:rPr lang="cs-CZ" dirty="0" smtClean="0"/>
              <a:t>žen a mužů a sladění pracovního a soukromého života </a:t>
            </a:r>
          </a:p>
          <a:p>
            <a:r>
              <a:rPr lang="cs-CZ" b="1" dirty="0" smtClean="0"/>
              <a:t>Investiční priorita 1.3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  Pomoc </a:t>
            </a:r>
            <a:r>
              <a:rPr lang="cs-CZ" dirty="0" smtClean="0"/>
              <a:t>pracovníkům, podnikům a podnikatelům přizpůsobovat se změnám </a:t>
            </a:r>
          </a:p>
          <a:p>
            <a:r>
              <a:rPr lang="cs-CZ" b="1" dirty="0" smtClean="0"/>
              <a:t>Investiční priorita 1.4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  Modernizace </a:t>
            </a:r>
            <a:r>
              <a:rPr lang="cs-CZ" dirty="0" smtClean="0"/>
              <a:t>a posílení institucí trhu práce včetně opatření pro zlepšení nadnárodní mobility pracovníků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4. OP Zaměstnanost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dirty="0" smtClean="0"/>
              <a:t>Prioritní osa </a:t>
            </a:r>
            <a:r>
              <a:rPr lang="cs-CZ" b="1" dirty="0" smtClean="0"/>
              <a:t>2</a:t>
            </a:r>
            <a:r>
              <a:rPr lang="cs-CZ" dirty="0" smtClean="0"/>
              <a:t> - Sociální </a:t>
            </a:r>
            <a:r>
              <a:rPr lang="cs-CZ" dirty="0" smtClean="0"/>
              <a:t>začleňování a boj s chudobou</a:t>
            </a: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r>
              <a:rPr lang="cs-CZ" b="1" dirty="0" smtClean="0"/>
              <a:t>Investiční </a:t>
            </a:r>
            <a:r>
              <a:rPr lang="cs-CZ" b="1" dirty="0" smtClean="0"/>
              <a:t>priorita 2.1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Aktivní </a:t>
            </a:r>
            <a:r>
              <a:rPr lang="cs-CZ" dirty="0" smtClean="0"/>
              <a:t>začleňování, zejména za účelem zvyšování zaměstnatelnosti</a:t>
            </a:r>
          </a:p>
          <a:p>
            <a:r>
              <a:rPr lang="cs-CZ" b="1" dirty="0" smtClean="0"/>
              <a:t>Investiční priorita 2.2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 Zlepšování </a:t>
            </a:r>
            <a:r>
              <a:rPr lang="cs-CZ" dirty="0" smtClean="0"/>
              <a:t>přístupu k dostupným, udržitelným a vysoce kvalitním službám, včetně zdravotnictví a sociálních služeb obecného zájmu </a:t>
            </a:r>
          </a:p>
          <a:p>
            <a:r>
              <a:rPr lang="cs-CZ" b="1" dirty="0" smtClean="0"/>
              <a:t>Investiční priorita 2.3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Strategie </a:t>
            </a:r>
            <a:r>
              <a:rPr lang="cs-CZ" dirty="0" smtClean="0"/>
              <a:t>pro místní rozvoj s vedoucí úlohou komunit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4. OP Zaměstnanost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dirty="0" smtClean="0"/>
              <a:t>Prioritní osa </a:t>
            </a:r>
            <a:r>
              <a:rPr lang="cs-CZ" b="1" dirty="0" smtClean="0"/>
              <a:t>3</a:t>
            </a:r>
            <a:r>
              <a:rPr lang="cs-CZ" dirty="0" smtClean="0"/>
              <a:t> - Sociální </a:t>
            </a:r>
            <a:r>
              <a:rPr lang="cs-CZ" dirty="0" smtClean="0"/>
              <a:t>inovace a mezinárodní </a:t>
            </a:r>
            <a:r>
              <a:rPr lang="cs-CZ" dirty="0" smtClean="0"/>
              <a:t>spolupráce</a:t>
            </a:r>
          </a:p>
          <a:p>
            <a:r>
              <a:rPr lang="cs-CZ" b="1" dirty="0" smtClean="0"/>
              <a:t>Investiční priorita 3.1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 Přístup </a:t>
            </a:r>
            <a:r>
              <a:rPr lang="cs-CZ" dirty="0" smtClean="0"/>
              <a:t>k zaměstnání pro osoby hledající zaměstnání a neaktivní osoby, včetně místních iniciativ na podporu zaměstnanosti a mobility pracovníků </a:t>
            </a:r>
          </a:p>
          <a:p>
            <a:r>
              <a:rPr lang="cs-CZ" b="1" dirty="0" smtClean="0"/>
              <a:t>Investiční priorita 3.2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 Aktivní </a:t>
            </a:r>
            <a:r>
              <a:rPr lang="cs-CZ" dirty="0" smtClean="0"/>
              <a:t>začleňování, zejména za účelem zvyšování zaměstnatelnosti</a:t>
            </a:r>
          </a:p>
          <a:p>
            <a:r>
              <a:rPr lang="cs-CZ" b="1" dirty="0" smtClean="0"/>
              <a:t>Investiční priorita 3.3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 Investice </a:t>
            </a:r>
            <a:r>
              <a:rPr lang="cs-CZ" dirty="0" smtClean="0"/>
              <a:t>do institucionální kapacity a výkonnosti veřejné správy a veřejných služeb za účelem reforem, zlepšování právní úpravy a řádné správy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Programové období 2014-2020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800" dirty="0" smtClean="0"/>
              <a:t>aby </a:t>
            </a:r>
            <a:r>
              <a:rPr lang="cs-CZ" sz="2800" dirty="0" smtClean="0"/>
              <a:t>subjekty na území MAS mohly </a:t>
            </a:r>
            <a:r>
              <a:rPr lang="cs-CZ" sz="2800" dirty="0" smtClean="0"/>
              <a:t>využít podpory EU, musí </a:t>
            </a:r>
            <a:r>
              <a:rPr lang="cs-CZ" sz="2800" dirty="0" smtClean="0"/>
              <a:t>MAS OZJ pro svoje území  mít </a:t>
            </a:r>
            <a:r>
              <a:rPr lang="cs-CZ" sz="2800" dirty="0" smtClean="0"/>
              <a:t>zpracovány strategické dokumenty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/>
        </p:nvGraphicFramePr>
        <p:xfrm>
          <a:off x="2411760" y="2636912"/>
          <a:ext cx="3888432" cy="3168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bdélník 4"/>
          <p:cNvSpPr/>
          <p:nvPr/>
        </p:nvSpPr>
        <p:spPr>
          <a:xfrm>
            <a:off x="3131840" y="5949280"/>
            <a:ext cx="34563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 </a:t>
            </a:r>
            <a:r>
              <a:rPr lang="cs-CZ" dirty="0" err="1" smtClean="0"/>
              <a:t>Komunitně</a:t>
            </a:r>
            <a:r>
              <a:rPr lang="cs-CZ" dirty="0" smtClean="0"/>
              <a:t> vedený místní rozvoj</a:t>
            </a:r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4. OP Zaměstnanost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Prioritní osa </a:t>
            </a:r>
            <a:r>
              <a:rPr lang="cs-CZ" b="1" dirty="0" smtClean="0"/>
              <a:t>4</a:t>
            </a:r>
            <a:r>
              <a:rPr lang="cs-CZ" dirty="0" smtClean="0"/>
              <a:t> - </a:t>
            </a:r>
            <a:r>
              <a:rPr lang="cs-CZ" b="1" dirty="0" smtClean="0"/>
              <a:t>Efektivní </a:t>
            </a:r>
            <a:r>
              <a:rPr lang="cs-CZ" b="1" dirty="0" smtClean="0"/>
              <a:t>veřejná správa </a:t>
            </a:r>
          </a:p>
          <a:p>
            <a:r>
              <a:rPr lang="cs-CZ" b="1" dirty="0" smtClean="0"/>
              <a:t>Investiční priorita 4.1</a:t>
            </a:r>
            <a:endParaRPr lang="cs-CZ" dirty="0" smtClean="0"/>
          </a:p>
          <a:p>
            <a:pPr algn="just">
              <a:buNone/>
            </a:pPr>
            <a:r>
              <a:rPr lang="cs-CZ" dirty="0" smtClean="0"/>
              <a:t>   Investice </a:t>
            </a:r>
            <a:r>
              <a:rPr lang="cs-CZ" dirty="0" smtClean="0"/>
              <a:t>do institucionální kapacity a výkonnosti veřejné správy a veřejných služeb za účelem reforem, zlepšování právní úpravy a řádné správy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u="sng" dirty="0" smtClean="0"/>
              <a:t>5. Integrovaný </a:t>
            </a:r>
            <a:r>
              <a:rPr lang="cs-CZ" u="sng" dirty="0" smtClean="0"/>
              <a:t>regionální operační </a:t>
            </a:r>
            <a:r>
              <a:rPr lang="cs-CZ" u="sng" dirty="0" smtClean="0"/>
              <a:t>program (IROP)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algn="just">
              <a:buNone/>
            </a:pPr>
            <a:r>
              <a:rPr lang="cs-CZ" b="1" dirty="0" smtClean="0"/>
              <a:t>Prioritní osa </a:t>
            </a:r>
            <a:r>
              <a:rPr lang="cs-CZ" b="1" dirty="0" smtClean="0"/>
              <a:t>1</a:t>
            </a:r>
            <a:r>
              <a:rPr lang="cs-CZ" dirty="0" smtClean="0"/>
              <a:t> - </a:t>
            </a:r>
            <a:r>
              <a:rPr lang="cs-CZ" b="1" dirty="0" smtClean="0"/>
              <a:t>Konkurenceschopné</a:t>
            </a:r>
            <a:r>
              <a:rPr lang="cs-CZ" b="1" dirty="0" smtClean="0"/>
              <a:t>, dostupné a bezpečné regiony</a:t>
            </a:r>
            <a:endParaRPr lang="cs-CZ" dirty="0" smtClean="0"/>
          </a:p>
          <a:p>
            <a:pPr algn="just"/>
            <a:r>
              <a:rPr lang="cs-CZ" dirty="0" smtClean="0"/>
              <a:t>SC 1.1 Modernizace </a:t>
            </a:r>
            <a:r>
              <a:rPr lang="cs-CZ" dirty="0" smtClean="0"/>
              <a:t>a rozvoj sítí regionální silniční infrastruktury navazující na síť TEN-T a ve vazbě na řešení problémů propojení dopravy znevýhodněných městských a venkovských společenství a oblastí a řešení problémů </a:t>
            </a:r>
            <a:r>
              <a:rPr lang="cs-CZ" dirty="0" err="1" smtClean="0"/>
              <a:t>přeshraničního</a:t>
            </a:r>
            <a:r>
              <a:rPr lang="cs-CZ" dirty="0" smtClean="0"/>
              <a:t> spojení</a:t>
            </a:r>
          </a:p>
          <a:p>
            <a:pPr algn="just"/>
            <a:r>
              <a:rPr lang="cs-CZ" dirty="0" smtClean="0"/>
              <a:t>SC </a:t>
            </a:r>
            <a:r>
              <a:rPr lang="cs-CZ" dirty="0" smtClean="0"/>
              <a:t>1.2 </a:t>
            </a:r>
            <a:r>
              <a:rPr lang="cs-CZ" dirty="0" smtClean="0"/>
              <a:t>Rozvoj integrovaných dopravních systémů a udržitelných forem dopravy</a:t>
            </a:r>
          </a:p>
          <a:p>
            <a:pPr algn="just"/>
            <a:r>
              <a:rPr lang="cs-CZ" dirty="0" smtClean="0"/>
              <a:t>SC </a:t>
            </a:r>
            <a:r>
              <a:rPr lang="cs-CZ" dirty="0" smtClean="0"/>
              <a:t>1.3  Řešení </a:t>
            </a:r>
            <a:r>
              <a:rPr lang="cs-CZ" dirty="0" smtClean="0"/>
              <a:t>a řízení rizik s ohledem na změny klimatu</a:t>
            </a:r>
          </a:p>
          <a:p>
            <a:pPr algn="just"/>
            <a:r>
              <a:rPr lang="cs-CZ" dirty="0" smtClean="0"/>
              <a:t>SC 1.4 </a:t>
            </a:r>
            <a:r>
              <a:rPr lang="cs-CZ" dirty="0" smtClean="0"/>
              <a:t>Podpora rozvoje podnikání v oblasti cestovního ruchu a kultury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 smtClean="0"/>
              <a:t>5. Integrovaný regionální operační program (IROP</a:t>
            </a:r>
            <a:r>
              <a:rPr lang="cs-CZ" u="sng" dirty="0" smtClean="0"/>
              <a:t>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algn="just">
              <a:buNone/>
            </a:pPr>
            <a:r>
              <a:rPr lang="cs-CZ" b="1" dirty="0" smtClean="0"/>
              <a:t>Prioritní osa </a:t>
            </a:r>
            <a:r>
              <a:rPr lang="cs-CZ" b="1" dirty="0" smtClean="0"/>
              <a:t>2</a:t>
            </a:r>
            <a:r>
              <a:rPr lang="cs-CZ" dirty="0" smtClean="0"/>
              <a:t> - </a:t>
            </a:r>
            <a:r>
              <a:rPr lang="cs-CZ" b="1" dirty="0" smtClean="0"/>
              <a:t>Zkvalitnění </a:t>
            </a:r>
            <a:r>
              <a:rPr lang="cs-CZ" b="1" dirty="0" smtClean="0"/>
              <a:t>veřejných služeb a podmínek života pro obyvatele regionů</a:t>
            </a:r>
            <a:endParaRPr lang="cs-CZ" dirty="0" smtClean="0"/>
          </a:p>
          <a:p>
            <a:pPr algn="just"/>
            <a:r>
              <a:rPr lang="cs-CZ" dirty="0" smtClean="0"/>
              <a:t>SC </a:t>
            </a:r>
            <a:r>
              <a:rPr lang="cs-CZ" dirty="0" smtClean="0"/>
              <a:t>2.1 Rozvoj dostupné, kvalitní a udržitelné sítě služeb vedoucích k sociálnímu začlenění osob sociálně vyloučených či ohrožených sociálním vyloučením </a:t>
            </a:r>
          </a:p>
          <a:p>
            <a:pPr algn="just"/>
            <a:r>
              <a:rPr lang="cs-CZ" dirty="0" smtClean="0"/>
              <a:t>SC </a:t>
            </a:r>
            <a:r>
              <a:rPr lang="cs-CZ" dirty="0" smtClean="0"/>
              <a:t>2.2 </a:t>
            </a:r>
            <a:r>
              <a:rPr lang="cs-CZ" dirty="0" smtClean="0"/>
              <a:t>Vznik nových a rozvoj existujících podnikatelských aktivit v oblasti sociálního podnikání</a:t>
            </a:r>
          </a:p>
          <a:p>
            <a:pPr algn="just"/>
            <a:r>
              <a:rPr lang="cs-CZ" dirty="0" smtClean="0"/>
              <a:t>SC 2.3 Rozvoj </a:t>
            </a:r>
            <a:r>
              <a:rPr lang="cs-CZ" dirty="0" smtClean="0"/>
              <a:t>a zkvalitnění služeb zaměstnanosti</a:t>
            </a:r>
          </a:p>
          <a:p>
            <a:pPr algn="just"/>
            <a:r>
              <a:rPr lang="cs-CZ" dirty="0" smtClean="0"/>
              <a:t>SC </a:t>
            </a:r>
            <a:r>
              <a:rPr lang="cs-CZ" dirty="0" smtClean="0"/>
              <a:t>2.4 </a:t>
            </a:r>
            <a:r>
              <a:rPr lang="cs-CZ" dirty="0" smtClean="0"/>
              <a:t>Rozvoj infrastruktury pro poskytování zdravotnických služeb a zdravotní péče</a:t>
            </a:r>
          </a:p>
          <a:p>
            <a:pPr algn="just"/>
            <a:r>
              <a:rPr lang="cs-CZ" dirty="0" smtClean="0"/>
              <a:t>SC 2.5 </a:t>
            </a:r>
            <a:r>
              <a:rPr lang="cs-CZ" dirty="0" smtClean="0"/>
              <a:t>Zvýšení kvality a dostupnosti infrastruktury pro vzdělávání a celoživotní učení</a:t>
            </a:r>
          </a:p>
          <a:p>
            <a:pPr algn="just"/>
            <a:r>
              <a:rPr lang="cs-CZ" dirty="0" smtClean="0"/>
              <a:t>SC 2.6 Snížení </a:t>
            </a:r>
            <a:r>
              <a:rPr lang="cs-CZ" dirty="0" smtClean="0"/>
              <a:t>energetické náročnosti v sektoru bydlení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 smtClean="0"/>
              <a:t>5. Integrovaný regionální operační program (IROP)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algn="just">
              <a:buNone/>
            </a:pPr>
            <a:r>
              <a:rPr lang="cs-CZ" b="1" dirty="0" smtClean="0"/>
              <a:t>Prioritní osa </a:t>
            </a:r>
            <a:r>
              <a:rPr lang="cs-CZ" b="1" dirty="0" smtClean="0"/>
              <a:t>3</a:t>
            </a:r>
            <a:r>
              <a:rPr lang="cs-CZ" dirty="0" smtClean="0"/>
              <a:t> - </a:t>
            </a:r>
            <a:r>
              <a:rPr lang="cs-CZ" b="1" dirty="0" smtClean="0"/>
              <a:t>Dobrá </a:t>
            </a:r>
            <a:r>
              <a:rPr lang="cs-CZ" b="1" dirty="0" smtClean="0"/>
              <a:t>správa území a </a:t>
            </a:r>
            <a:r>
              <a:rPr lang="cs-CZ" b="1" dirty="0" smtClean="0"/>
              <a:t>zefektivnění </a:t>
            </a:r>
            <a:r>
              <a:rPr lang="cs-CZ" b="1" dirty="0" smtClean="0"/>
              <a:t>veřejných </a:t>
            </a:r>
            <a:r>
              <a:rPr lang="cs-CZ" b="1" dirty="0" smtClean="0"/>
              <a:t>institucí</a:t>
            </a:r>
          </a:p>
          <a:p>
            <a:pPr algn="just"/>
            <a:r>
              <a:rPr lang="cs-CZ" dirty="0" smtClean="0"/>
              <a:t>SC </a:t>
            </a:r>
            <a:r>
              <a:rPr lang="cs-CZ" dirty="0" smtClean="0"/>
              <a:t>3.1 </a:t>
            </a:r>
            <a:r>
              <a:rPr lang="cs-CZ" dirty="0" smtClean="0"/>
              <a:t>Veřejná infrastruktura cestovního ruchu a kulturního dědictví a jejich marketing a propagace </a:t>
            </a:r>
          </a:p>
          <a:p>
            <a:pPr algn="just"/>
            <a:r>
              <a:rPr lang="cs-CZ" dirty="0" smtClean="0"/>
              <a:t>SC </a:t>
            </a:r>
            <a:r>
              <a:rPr lang="cs-CZ" dirty="0" smtClean="0"/>
              <a:t>3.2 </a:t>
            </a:r>
            <a:r>
              <a:rPr lang="cs-CZ" dirty="0" smtClean="0"/>
              <a:t>Podpora pořizování a uplatňování dokumentů územního rozvoje</a:t>
            </a:r>
          </a:p>
          <a:p>
            <a:pPr algn="just"/>
            <a:r>
              <a:rPr lang="cs-CZ" dirty="0" smtClean="0"/>
              <a:t>SC </a:t>
            </a:r>
            <a:r>
              <a:rPr lang="cs-CZ" dirty="0" smtClean="0"/>
              <a:t>3.3 </a:t>
            </a:r>
            <a:r>
              <a:rPr lang="cs-CZ" dirty="0" smtClean="0"/>
              <a:t>Zvyšování efektivity a transparentnosti veřejné správy prostřednictvím rozvoje využití a kvality systémů </a:t>
            </a:r>
            <a:r>
              <a:rPr lang="cs-CZ" dirty="0" smtClean="0"/>
              <a:t>ICT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Prioritní osa 4 – Technická pomoc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 smtClean="0"/>
              <a:t>6. </a:t>
            </a:r>
            <a:r>
              <a:rPr lang="cs-CZ" dirty="0" smtClean="0"/>
              <a:t>Program rozvoje venkova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algn="just">
              <a:buNone/>
            </a:pPr>
            <a:r>
              <a:rPr lang="en-GB" b="1" cap="all" dirty="0" err="1" smtClean="0"/>
              <a:t>Priorit</a:t>
            </a:r>
            <a:r>
              <a:rPr lang="cs-CZ" b="1" cap="all" dirty="0" smtClean="0"/>
              <a:t>a</a:t>
            </a:r>
            <a:r>
              <a:rPr lang="en-GB" b="1" cap="all" dirty="0" smtClean="0"/>
              <a:t> 1 - </a:t>
            </a:r>
            <a:r>
              <a:rPr lang="cs-CZ" b="1" cap="all" dirty="0" smtClean="0"/>
              <a:t>Podpora předávání znalostí a inovací v zemědělství, lesnictví a venkovských </a:t>
            </a:r>
            <a:r>
              <a:rPr lang="cs-CZ" b="1" cap="all" dirty="0" smtClean="0"/>
              <a:t>oblastech</a:t>
            </a:r>
            <a:r>
              <a:rPr lang="cs-CZ" b="1" dirty="0" smtClean="0"/>
              <a:t> </a:t>
            </a:r>
          </a:p>
          <a:p>
            <a:pPr lvl="0"/>
            <a:r>
              <a:rPr lang="cs-CZ" dirty="0" smtClean="0"/>
              <a:t>Odborné </a:t>
            </a:r>
            <a:r>
              <a:rPr lang="cs-CZ" dirty="0" smtClean="0"/>
              <a:t>vzdělávání a informační </a:t>
            </a:r>
            <a:r>
              <a:rPr lang="cs-CZ" dirty="0" smtClean="0"/>
              <a:t>činnost</a:t>
            </a:r>
            <a:endParaRPr lang="cs-CZ" dirty="0" smtClean="0"/>
          </a:p>
          <a:p>
            <a:pPr lvl="0"/>
            <a:r>
              <a:rPr lang="cs-CZ" dirty="0" smtClean="0"/>
              <a:t>Poradenské </a:t>
            </a:r>
            <a:r>
              <a:rPr lang="cs-CZ" dirty="0" smtClean="0"/>
              <a:t>služby</a:t>
            </a:r>
            <a:endParaRPr lang="cs-CZ" dirty="0" smtClean="0"/>
          </a:p>
          <a:p>
            <a:pPr lvl="0"/>
            <a:r>
              <a:rPr lang="cs-CZ" dirty="0" smtClean="0"/>
              <a:t>Spolupráce</a:t>
            </a:r>
            <a:endParaRPr lang="cs-CZ" dirty="0" smtClean="0"/>
          </a:p>
          <a:p>
            <a:pPr algn="just">
              <a:buNone/>
            </a:pPr>
            <a:r>
              <a:rPr lang="cs-CZ" b="1" dirty="0" smtClean="0"/>
              <a:t>   </a:t>
            </a:r>
            <a:r>
              <a:rPr lang="cs-CZ" sz="2400" dirty="0" smtClean="0"/>
              <a:t>(podpora </a:t>
            </a:r>
            <a:r>
              <a:rPr lang="cs-CZ" sz="2400" dirty="0" smtClean="0"/>
              <a:t>vývoje nových produktů, postupů, procesů a technologií v zemědělství a  </a:t>
            </a:r>
            <a:r>
              <a:rPr lang="cs-CZ" sz="2400" dirty="0" smtClean="0"/>
              <a:t>potravinářství)</a:t>
            </a:r>
            <a:endParaRPr lang="cs-CZ" sz="24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6. Program rozvoje venkova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algn="just">
              <a:buNone/>
            </a:pPr>
            <a:r>
              <a:rPr lang="cs-CZ" b="1" cap="all" dirty="0" smtClean="0"/>
              <a:t>Priorita 2 - Zvýšení životaschopnosti a konkurenceschopnosti zemědělství</a:t>
            </a:r>
          </a:p>
          <a:p>
            <a:pPr>
              <a:buNone/>
            </a:pPr>
            <a:r>
              <a:rPr lang="cs-CZ" b="1" dirty="0" smtClean="0"/>
              <a:t> </a:t>
            </a:r>
          </a:p>
          <a:p>
            <a:pPr lvl="0"/>
            <a:r>
              <a:rPr lang="cs-CZ" dirty="0" smtClean="0"/>
              <a:t>Investice do hmotného majetku pro zemědělských podniků </a:t>
            </a:r>
          </a:p>
          <a:p>
            <a:pPr lvl="0"/>
            <a:r>
              <a:rPr lang="cs-CZ" dirty="0" smtClean="0"/>
              <a:t>Pozemkové úpravy  </a:t>
            </a:r>
          </a:p>
          <a:p>
            <a:pPr lvl="0"/>
            <a:r>
              <a:rPr lang="cs-CZ" dirty="0" smtClean="0"/>
              <a:t>Zahájení činnosti mladých zemědělců </a:t>
            </a:r>
          </a:p>
          <a:p>
            <a:pPr lvl="0"/>
            <a:r>
              <a:rPr lang="cs-CZ" dirty="0" smtClean="0"/>
              <a:t>Lesnická infrastruktura</a:t>
            </a:r>
          </a:p>
          <a:p>
            <a:pPr lvl="0"/>
            <a:r>
              <a:rPr lang="cs-CZ" dirty="0" smtClean="0"/>
              <a:t>Investice do lesních technologií a zpracování lesnických produktů a jejich uvádění na trh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6. Program rozvoje venkova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algn="just">
              <a:buNone/>
            </a:pPr>
            <a:r>
              <a:rPr lang="cs-CZ" b="1" cap="all" dirty="0" smtClean="0"/>
              <a:t>Priorita 3 - Podpora organizace potravinového </a:t>
            </a:r>
            <a:r>
              <a:rPr lang="cs-CZ" b="1" cap="all" dirty="0" smtClean="0"/>
              <a:t>řetězce</a:t>
            </a:r>
            <a:endParaRPr lang="cs-CZ" b="1" dirty="0" smtClean="0"/>
          </a:p>
          <a:p>
            <a:pPr lvl="0" algn="just"/>
            <a:r>
              <a:rPr lang="cs-CZ" dirty="0" smtClean="0"/>
              <a:t>Režimy </a:t>
            </a:r>
            <a:r>
              <a:rPr lang="cs-CZ" dirty="0" smtClean="0"/>
              <a:t>jakosti zemědělských produktů a </a:t>
            </a:r>
            <a:r>
              <a:rPr lang="cs-CZ" dirty="0" smtClean="0"/>
              <a:t>potravin</a:t>
            </a:r>
            <a:endParaRPr lang="cs-CZ" dirty="0" smtClean="0"/>
          </a:p>
          <a:p>
            <a:pPr lvl="0" algn="just"/>
            <a:r>
              <a:rPr lang="cs-CZ" dirty="0" smtClean="0"/>
              <a:t>Investice do hmotného </a:t>
            </a:r>
            <a:r>
              <a:rPr lang="cs-CZ" dirty="0" smtClean="0"/>
              <a:t>majetku pro zpracování </a:t>
            </a:r>
            <a:r>
              <a:rPr lang="cs-CZ" dirty="0" smtClean="0"/>
              <a:t>zemědělských </a:t>
            </a:r>
            <a:r>
              <a:rPr lang="cs-CZ" dirty="0" smtClean="0"/>
              <a:t>produktů</a:t>
            </a:r>
            <a:endParaRPr lang="cs-CZ" dirty="0" smtClean="0"/>
          </a:p>
          <a:p>
            <a:pPr lvl="0" algn="just"/>
            <a:r>
              <a:rPr lang="cs-CZ" i="1" dirty="0" smtClean="0"/>
              <a:t>Seskupení </a:t>
            </a:r>
            <a:r>
              <a:rPr lang="cs-CZ" i="1" dirty="0" smtClean="0"/>
              <a:t>producentů</a:t>
            </a:r>
            <a:endParaRPr lang="cs-CZ" dirty="0" smtClean="0"/>
          </a:p>
          <a:p>
            <a:pPr lvl="0" algn="just"/>
            <a:r>
              <a:rPr lang="cs-CZ" dirty="0" smtClean="0"/>
              <a:t>Platby za dobré životní podmínky </a:t>
            </a:r>
            <a:r>
              <a:rPr lang="cs-CZ" dirty="0" smtClean="0"/>
              <a:t>zvířat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6. Program rozvoje venkova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algn="just">
              <a:buNone/>
            </a:pPr>
            <a:r>
              <a:rPr lang="cs-CZ" b="1" cap="all" dirty="0" smtClean="0"/>
              <a:t>Priorita 4 - Obnova, zachování a zlepšení ekosystémů vztažených k zemědělství a lesnictví</a:t>
            </a:r>
          </a:p>
          <a:p>
            <a:pPr>
              <a:buNone/>
            </a:pPr>
            <a:endParaRPr lang="cs-CZ" b="1" dirty="0" smtClean="0"/>
          </a:p>
          <a:p>
            <a:pPr lvl="0" algn="just"/>
            <a:r>
              <a:rPr lang="cs-CZ" dirty="0" err="1" smtClean="0"/>
              <a:t>Agroenvironmentální</a:t>
            </a:r>
            <a:r>
              <a:rPr lang="cs-CZ" dirty="0" smtClean="0"/>
              <a:t>-klimatické operace</a:t>
            </a:r>
            <a:endParaRPr lang="cs-CZ" dirty="0" smtClean="0"/>
          </a:p>
          <a:p>
            <a:pPr lvl="0" algn="just"/>
            <a:r>
              <a:rPr lang="cs-CZ" dirty="0" smtClean="0"/>
              <a:t>Ekologické </a:t>
            </a:r>
            <a:r>
              <a:rPr lang="cs-CZ" dirty="0" smtClean="0"/>
              <a:t>zemědělství</a:t>
            </a:r>
            <a:endParaRPr lang="cs-CZ" dirty="0" smtClean="0"/>
          </a:p>
          <a:p>
            <a:pPr lvl="0" algn="just"/>
            <a:r>
              <a:rPr lang="cs-CZ" dirty="0" smtClean="0"/>
              <a:t>Platby v rámci sítě Natura 2000 na zemědělské </a:t>
            </a:r>
            <a:r>
              <a:rPr lang="cs-CZ" dirty="0" smtClean="0"/>
              <a:t>půdě</a:t>
            </a:r>
            <a:endParaRPr lang="cs-CZ" dirty="0" smtClean="0"/>
          </a:p>
          <a:p>
            <a:pPr lvl="0" algn="just"/>
            <a:r>
              <a:rPr lang="cs-CZ" dirty="0" smtClean="0"/>
              <a:t>Platby pro oblasti s přírodními či jinými zvláštními </a:t>
            </a:r>
            <a:r>
              <a:rPr lang="cs-CZ" dirty="0" smtClean="0"/>
              <a:t>omezeními</a:t>
            </a:r>
            <a:endParaRPr lang="cs-CZ" dirty="0" smtClean="0"/>
          </a:p>
          <a:p>
            <a:pPr lvl="0" algn="just"/>
            <a:r>
              <a:rPr lang="cs-CZ" dirty="0" smtClean="0"/>
              <a:t>Předcházení poškozování lesů lesními požáry a přírodními katastrofami a </a:t>
            </a:r>
            <a:r>
              <a:rPr lang="cs-CZ" dirty="0" smtClean="0"/>
              <a:t>katastrofickými </a:t>
            </a:r>
            <a:r>
              <a:rPr lang="cs-CZ" dirty="0" smtClean="0"/>
              <a:t>událostmi a obnova poškozených </a:t>
            </a:r>
            <a:r>
              <a:rPr lang="cs-CZ" dirty="0" smtClean="0"/>
              <a:t>lesů</a:t>
            </a:r>
            <a:endParaRPr lang="cs-CZ" dirty="0" smtClean="0"/>
          </a:p>
          <a:p>
            <a:pPr lvl="0" algn="just"/>
            <a:r>
              <a:rPr lang="cs-CZ" dirty="0" smtClean="0"/>
              <a:t>Investice ke zvýšení odolnosti a ekologické hodnoty lesních </a:t>
            </a:r>
            <a:r>
              <a:rPr lang="cs-CZ" dirty="0" smtClean="0"/>
              <a:t>ekosystémů</a:t>
            </a:r>
            <a:endParaRPr lang="cs-CZ" dirty="0" smtClean="0"/>
          </a:p>
          <a:p>
            <a:pPr lvl="0" algn="just"/>
            <a:r>
              <a:rPr lang="cs-CZ" dirty="0" smtClean="0"/>
              <a:t>Lesnicko-environmentální a klimatické služby a ochrana </a:t>
            </a:r>
            <a:r>
              <a:rPr lang="cs-CZ" dirty="0" smtClean="0"/>
              <a:t>lesů</a:t>
            </a:r>
            <a:endParaRPr lang="cs-CZ" dirty="0" smtClean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6. Program rozvoje venkova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b="1" cap="all" dirty="0" smtClean="0"/>
              <a:t>Priorita 5 - Podpora účinného využívání zdrojů</a:t>
            </a:r>
          </a:p>
          <a:p>
            <a:pPr>
              <a:buNone/>
            </a:pPr>
            <a:r>
              <a:rPr lang="cs-CZ" b="1" dirty="0" smtClean="0"/>
              <a:t> </a:t>
            </a:r>
          </a:p>
          <a:p>
            <a:pPr lvl="0"/>
            <a:r>
              <a:rPr lang="cs-CZ" dirty="0" smtClean="0"/>
              <a:t>Zalesňování </a:t>
            </a:r>
            <a:r>
              <a:rPr lang="cs-CZ" dirty="0" smtClean="0"/>
              <a:t>a zakládání </a:t>
            </a:r>
            <a:r>
              <a:rPr lang="cs-CZ" dirty="0" smtClean="0"/>
              <a:t>lesů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 </a:t>
            </a:r>
          </a:p>
          <a:p>
            <a:pPr marL="0" algn="just">
              <a:buNone/>
            </a:pPr>
            <a:r>
              <a:rPr lang="cs-CZ" b="1" cap="all" dirty="0" smtClean="0"/>
              <a:t>Priorita </a:t>
            </a:r>
            <a:r>
              <a:rPr lang="cs-CZ" b="1" cap="all" dirty="0" smtClean="0"/>
              <a:t>6 - Podpora sociálního začleňování, snižování chudoby a hospodářského rozvoje</a:t>
            </a:r>
          </a:p>
          <a:p>
            <a:pPr>
              <a:buNone/>
            </a:pPr>
            <a:r>
              <a:rPr lang="cs-CZ" b="1" dirty="0" smtClean="0"/>
              <a:t> </a:t>
            </a:r>
          </a:p>
          <a:p>
            <a:pPr lvl="0"/>
            <a:r>
              <a:rPr lang="cs-CZ" dirty="0" smtClean="0"/>
              <a:t>Investice </a:t>
            </a:r>
            <a:r>
              <a:rPr lang="cs-CZ" dirty="0" smtClean="0"/>
              <a:t>do nezemědělských činností </a:t>
            </a:r>
          </a:p>
          <a:p>
            <a:pPr lvl="0"/>
            <a:r>
              <a:rPr lang="cs-CZ" dirty="0" smtClean="0"/>
              <a:t>LEADER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Posílejte nám svoje připomínky ke strategii.</a:t>
            </a:r>
          </a:p>
          <a:p>
            <a:r>
              <a:rPr lang="cs-CZ" dirty="0" smtClean="0"/>
              <a:t>Sdělte nám svoje projektové záměry, nejlépe emailem na formuláři pro projektový záměr. </a:t>
            </a:r>
          </a:p>
          <a:p>
            <a:r>
              <a:rPr lang="cs-CZ" dirty="0" smtClean="0"/>
              <a:t>Sledujte další proces tvorby strategie na webových stránkách www.</a:t>
            </a:r>
            <a:r>
              <a:rPr lang="cs-CZ" dirty="0" err="1" smtClean="0"/>
              <a:t>otevrenezahrady.cz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Děkuji Vám za pozornost.</a:t>
            </a:r>
          </a:p>
          <a:p>
            <a:endParaRPr lang="cs-CZ" dirty="0" smtClean="0"/>
          </a:p>
          <a:p>
            <a:r>
              <a:rPr lang="cs-CZ" dirty="0" smtClean="0"/>
              <a:t>Mgr. Kamila Kabelková , manažerka MAS</a:t>
            </a:r>
          </a:p>
          <a:p>
            <a:pPr>
              <a:buNone/>
            </a:pPr>
            <a:r>
              <a:rPr lang="cs-CZ" dirty="0" smtClean="0"/>
              <a:t>    tel. 602 420 396, </a:t>
            </a:r>
            <a:r>
              <a:rPr lang="cs-CZ" dirty="0" err="1" smtClean="0"/>
              <a:t>otevrenezahrady</a:t>
            </a:r>
            <a:r>
              <a:rPr lang="cs-CZ" dirty="0" smtClean="0"/>
              <a:t>@seznam.</a:t>
            </a:r>
            <a:r>
              <a:rPr lang="cs-CZ" dirty="0" err="1" smtClean="0"/>
              <a:t>cz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Při zpracování dokumentů (především ISÚ) je důležité a žádoucí zapojení partnerů na místní úrovni, občanské veřejnosti a místních ekonomických subjektů</a:t>
            </a:r>
          </a:p>
          <a:p>
            <a:pPr algn="just"/>
            <a:r>
              <a:rPr lang="cs-CZ" dirty="0" smtClean="0"/>
              <a:t>Zpracování dokumentů vychází z Metodiky tvorby </a:t>
            </a:r>
            <a:r>
              <a:rPr lang="cs-CZ" dirty="0" err="1" smtClean="0"/>
              <a:t>Komunitně</a:t>
            </a:r>
            <a:r>
              <a:rPr lang="cs-CZ" dirty="0" smtClean="0"/>
              <a:t> vedené strategie místního rozvoje pro programové období 2014-2020 vydané MMR ČR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Integrovaná strategie </a:t>
            </a:r>
            <a:r>
              <a:rPr lang="cs-CZ" dirty="0" smtClean="0"/>
              <a:t>území (ISÚ)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ü"/>
            </a:pPr>
            <a:r>
              <a:rPr lang="cs-CZ" dirty="0" smtClean="0"/>
              <a:t> </a:t>
            </a:r>
            <a:r>
              <a:rPr lang="cs-CZ" dirty="0" smtClean="0"/>
              <a:t>je střednědobý </a:t>
            </a:r>
            <a:r>
              <a:rPr lang="cs-CZ" dirty="0" smtClean="0"/>
              <a:t>rozvojový dokument, který se vztahuje k území působnosti MAS</a:t>
            </a:r>
          </a:p>
          <a:p>
            <a:pPr algn="just">
              <a:buFont typeface="Wingdings" pitchFamily="2" charset="2"/>
              <a:buChar char="ü"/>
            </a:pPr>
            <a:r>
              <a:rPr lang="cs-CZ" dirty="0" smtClean="0"/>
              <a:t>propojuje subjekty, záměry a zdroje</a:t>
            </a:r>
          </a:p>
          <a:p>
            <a:pPr algn="just">
              <a:buFont typeface="Wingdings" pitchFamily="2" charset="2"/>
              <a:buChar char="ü"/>
            </a:pPr>
            <a:r>
              <a:rPr lang="cs-CZ" dirty="0" smtClean="0"/>
              <a:t>do strategie je nutné zapracovat  strategie nižších územních celků (územně-plánovací dokumenty obcí, Programy obnovy venkova, plány péče chráněných území) </a:t>
            </a:r>
          </a:p>
          <a:p>
            <a:pPr algn="just">
              <a:buFont typeface="Wingdings" pitchFamily="2" charset="2"/>
              <a:buChar char="ü"/>
            </a:pPr>
            <a:r>
              <a:rPr lang="cs-CZ" dirty="0" smtClean="0"/>
              <a:t>musí zohlednit i </a:t>
            </a:r>
            <a:r>
              <a:rPr lang="cs-CZ" dirty="0" smtClean="0"/>
              <a:t>strategie vyšších územně-správních celků včetně strategického rámce EU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ISÚ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/>
              <a:t>Úvod</a:t>
            </a:r>
            <a:r>
              <a:rPr lang="cs-CZ" dirty="0" smtClean="0"/>
              <a:t> </a:t>
            </a:r>
            <a:endParaRPr lang="cs-CZ" dirty="0" smtClean="0"/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Základní </a:t>
            </a:r>
            <a:r>
              <a:rPr lang="cs-CZ" dirty="0" smtClean="0"/>
              <a:t>charakteristika MAS včetně způsobu zpracování ISÚ</a:t>
            </a:r>
          </a:p>
          <a:p>
            <a:r>
              <a:rPr lang="cs-CZ" b="1" dirty="0" smtClean="0"/>
              <a:t>Analytická část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Vyhodnocení současného stavu území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Vyhodnocení rozvojového potenciálu území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Analýza rozvojových potřeb území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SWOT analýza (celková a vybraných oblastí rozvoje)</a:t>
            </a:r>
          </a:p>
          <a:p>
            <a:r>
              <a:rPr lang="cs-CZ" b="1" dirty="0" smtClean="0"/>
              <a:t>Strategická část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Východiska, principy, priority, cíle a </a:t>
            </a:r>
            <a:r>
              <a:rPr lang="cs-CZ" dirty="0" smtClean="0"/>
              <a:t>opatření</a:t>
            </a:r>
            <a:endParaRPr lang="cs-CZ" dirty="0"/>
          </a:p>
          <a:p>
            <a:r>
              <a:rPr lang="cs-CZ" b="1" dirty="0" smtClean="0"/>
              <a:t>Programová část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Programové rámce jednotlivých operačních programů</a:t>
            </a:r>
            <a:endParaRPr 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 zpracování ISÚ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Do přípravy byli zapojeni členové MAS i veřejnost</a:t>
            </a:r>
          </a:p>
          <a:p>
            <a:pPr algn="just"/>
            <a:r>
              <a:rPr lang="cs-CZ" dirty="0" smtClean="0"/>
              <a:t>Podklady byly shromažďovány na základě průzkumu regionu</a:t>
            </a:r>
          </a:p>
          <a:p>
            <a:pPr lvl="1" algn="just">
              <a:buFont typeface="Wingdings" pitchFamily="2" charset="2"/>
              <a:buChar char="Ø"/>
            </a:pPr>
            <a:r>
              <a:rPr lang="cs-CZ" dirty="0" smtClean="0"/>
              <a:t>Dotazníkové šetření </a:t>
            </a:r>
          </a:p>
          <a:p>
            <a:pPr lvl="1" algn="just">
              <a:buFont typeface="Wingdings" pitchFamily="2" charset="2"/>
              <a:buChar char="Ø"/>
            </a:pPr>
            <a:r>
              <a:rPr lang="cs-CZ" dirty="0" err="1" smtClean="0"/>
              <a:t>Komunitně</a:t>
            </a:r>
            <a:r>
              <a:rPr lang="cs-CZ" dirty="0" smtClean="0"/>
              <a:t> vedená jednání na úrovni jednotlivých obcí</a:t>
            </a:r>
          </a:p>
          <a:p>
            <a:pPr lvl="1" algn="just">
              <a:buFont typeface="Wingdings" pitchFamily="2" charset="2"/>
              <a:buChar char="Ø"/>
            </a:pPr>
            <a:r>
              <a:rPr lang="cs-CZ" dirty="0" smtClean="0"/>
              <a:t>Podklady ke SWOT analýze byly získány formou veřejného projednávání </a:t>
            </a:r>
          </a:p>
          <a:p>
            <a:pPr lvl="1" algn="just">
              <a:buFont typeface="Wingdings" pitchFamily="2" charset="2"/>
              <a:buChar char="Ø"/>
            </a:pPr>
            <a:r>
              <a:rPr lang="cs-CZ" dirty="0" smtClean="0"/>
              <a:t>Využití statistických veřejně dostupných dat</a:t>
            </a:r>
          </a:p>
          <a:p>
            <a:pPr lvl="1" algn="just">
              <a:buFont typeface="Wingdings" pitchFamily="2" charset="2"/>
              <a:buChar char="Ø"/>
            </a:pPr>
            <a:r>
              <a:rPr lang="cs-CZ" dirty="0" smtClean="0"/>
              <a:t>Využití strategických dokumentů nižších i vyšších </a:t>
            </a:r>
            <a:r>
              <a:rPr lang="cs-CZ" dirty="0" smtClean="0"/>
              <a:t>územně - správních </a:t>
            </a:r>
            <a:r>
              <a:rPr lang="cs-CZ" dirty="0" smtClean="0"/>
              <a:t>celků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Současný stav </a:t>
            </a:r>
            <a:r>
              <a:rPr lang="cs-CZ" dirty="0" smtClean="0"/>
              <a:t>zpracování ISÚ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Úvod – na drobná doplnění je zpracován</a:t>
            </a:r>
          </a:p>
          <a:p>
            <a:r>
              <a:rPr lang="cs-CZ" dirty="0" smtClean="0"/>
              <a:t>Analytická část – převážně zpracována, stále se upřesňuje a doplňuje</a:t>
            </a:r>
          </a:p>
          <a:p>
            <a:r>
              <a:rPr lang="cs-CZ" dirty="0" smtClean="0"/>
              <a:t>Strategická část – zpracován návrh strategické části (podklad pro dnešní projednání</a:t>
            </a:r>
            <a:r>
              <a:rPr lang="cs-CZ" dirty="0" smtClean="0"/>
              <a:t>)</a:t>
            </a:r>
          </a:p>
          <a:p>
            <a:pPr algn="just"/>
            <a:r>
              <a:rPr lang="cs-CZ" dirty="0" smtClean="0"/>
              <a:t>Programová část – zpracován přehled operačních programů, prioritních os, specifických cílů</a:t>
            </a:r>
          </a:p>
          <a:p>
            <a:pPr algn="just">
              <a:buNone/>
            </a:pPr>
            <a:r>
              <a:rPr lang="cs-CZ" dirty="0" smtClean="0"/>
              <a:t>    (podklad pro sběr projektových záměrů, které půjde podpořit ze zdrojů Evropské unie) </a:t>
            </a:r>
            <a:endParaRPr lang="cs-CZ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2288</Words>
  <Application>Microsoft Office PowerPoint</Application>
  <PresentationFormat>Předvádění na obrazovce (4:3)</PresentationFormat>
  <Paragraphs>375</Paragraphs>
  <Slides>49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49</vt:i4>
      </vt:variant>
    </vt:vector>
  </HeadingPairs>
  <TitlesOfParts>
    <vt:vector size="50" baseType="lpstr">
      <vt:lpstr>Motiv sady Office</vt:lpstr>
      <vt:lpstr>Otevřené zahrady Jičínska</vt:lpstr>
      <vt:lpstr>Území MAS Otevřené zahrady Jičínska</vt:lpstr>
      <vt:lpstr>Časový rámec tvorby strategie </vt:lpstr>
      <vt:lpstr>Programové období 2014-2020</vt:lpstr>
      <vt:lpstr>Snímek 5</vt:lpstr>
      <vt:lpstr>Integrovaná strategie území (ISÚ)</vt:lpstr>
      <vt:lpstr>Obsah ISÚ</vt:lpstr>
      <vt:lpstr>Způsob zpracování ISÚ</vt:lpstr>
      <vt:lpstr>Současný stav zpracování ISÚ</vt:lpstr>
      <vt:lpstr>Obsah analytické části:</vt:lpstr>
      <vt:lpstr>Obsah strategické části</vt:lpstr>
      <vt:lpstr>Obsah strategické části</vt:lpstr>
      <vt:lpstr>Hlavní problémové oblasti pro návrh strategické části</vt:lpstr>
      <vt:lpstr>Mise, vize, principy rozvoje MAS OZJ</vt:lpstr>
      <vt:lpstr>Priority, cíle a opatření </vt:lpstr>
      <vt:lpstr>Priority ISÚ MAS OZJ</vt:lpstr>
      <vt:lpstr>Cíle priorit ISÚ MAS OZJ</vt:lpstr>
      <vt:lpstr>Cíle priorit ISÚ MAS OZJ</vt:lpstr>
      <vt:lpstr>Cíle priorit ISÚ MAS OZJ</vt:lpstr>
      <vt:lpstr>Cíle priorit ISÚ MAS OZJ</vt:lpstr>
      <vt:lpstr>Cíle priorit ISÚ MAS OZJ</vt:lpstr>
      <vt:lpstr>Cíle priorit ISÚ MAS OZJ</vt:lpstr>
      <vt:lpstr>Opatření ISÚ MAS OZJ</vt:lpstr>
      <vt:lpstr>Snímek 24</vt:lpstr>
      <vt:lpstr>Opatření ISÚ MAS OZJ</vt:lpstr>
      <vt:lpstr>Opatření ISÚ MAS OZJ</vt:lpstr>
      <vt:lpstr>Opatření ISÚ MAS OZJ</vt:lpstr>
      <vt:lpstr>Opatření ISÚ MAS OZJ</vt:lpstr>
      <vt:lpstr>Programová část ISÚ MAS OZJ</vt:lpstr>
      <vt:lpstr>1. OP Podnikání a inovace pro konkurenceschopnost</vt:lpstr>
      <vt:lpstr>2. OP Výzkum, vývoj a vzdělávání</vt:lpstr>
      <vt:lpstr>3. OP Životní prostředí </vt:lpstr>
      <vt:lpstr>3. OP Životní prostředí</vt:lpstr>
      <vt:lpstr>3. OP Životní prostředí</vt:lpstr>
      <vt:lpstr>3. OP Životní prostředí</vt:lpstr>
      <vt:lpstr>3. OP Životní prostředí</vt:lpstr>
      <vt:lpstr>4. OP Zaměstnanost</vt:lpstr>
      <vt:lpstr>4. OP Zaměstnanost</vt:lpstr>
      <vt:lpstr>4. OP Zaměstnanost</vt:lpstr>
      <vt:lpstr>4. OP Zaměstnanost</vt:lpstr>
      <vt:lpstr>5. Integrovaný regionální operační program (IROP)</vt:lpstr>
      <vt:lpstr>5. Integrovaný regionální operační program (IROP)</vt:lpstr>
      <vt:lpstr>5. Integrovaný regionální operační program (IROP)</vt:lpstr>
      <vt:lpstr>6. Program rozvoje venkova</vt:lpstr>
      <vt:lpstr>6. Program rozvoje venkova</vt:lpstr>
      <vt:lpstr>6. Program rozvoje venkova</vt:lpstr>
      <vt:lpstr>6. Program rozvoje venkova</vt:lpstr>
      <vt:lpstr>6. Program rozvoje venkova</vt:lpstr>
      <vt:lpstr>Snímek 49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Integrovaná strategie území</dc:title>
  <dc:creator>krize</dc:creator>
  <cp:lastModifiedBy>Uživatel</cp:lastModifiedBy>
  <cp:revision>37</cp:revision>
  <cp:lastPrinted>2013-11-19T08:05:36Z</cp:lastPrinted>
  <dcterms:created xsi:type="dcterms:W3CDTF">2013-11-18T18:01:02Z</dcterms:created>
  <dcterms:modified xsi:type="dcterms:W3CDTF">2013-11-20T09:08:49Z</dcterms:modified>
</cp:coreProperties>
</file>