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6"/>
  </p:notesMasterIdLst>
  <p:sldIdLst>
    <p:sldId id="256" r:id="rId2"/>
    <p:sldId id="272" r:id="rId3"/>
    <p:sldId id="262" r:id="rId4"/>
    <p:sldId id="257" r:id="rId5"/>
    <p:sldId id="258" r:id="rId6"/>
    <p:sldId id="259" r:id="rId7"/>
    <p:sldId id="292" r:id="rId8"/>
    <p:sldId id="264" r:id="rId9"/>
    <p:sldId id="265" r:id="rId10"/>
    <p:sldId id="266" r:id="rId11"/>
    <p:sldId id="268" r:id="rId12"/>
    <p:sldId id="294" r:id="rId13"/>
    <p:sldId id="295" r:id="rId14"/>
    <p:sldId id="299" r:id="rId15"/>
    <p:sldId id="296" r:id="rId16"/>
    <p:sldId id="297" r:id="rId17"/>
    <p:sldId id="298" r:id="rId18"/>
    <p:sldId id="271" r:id="rId19"/>
    <p:sldId id="273" r:id="rId20"/>
    <p:sldId id="289" r:id="rId21"/>
    <p:sldId id="275" r:id="rId22"/>
    <p:sldId id="290" r:id="rId23"/>
    <p:sldId id="276" r:id="rId24"/>
    <p:sldId id="277" r:id="rId25"/>
    <p:sldId id="278" r:id="rId26"/>
    <p:sldId id="280" r:id="rId27"/>
    <p:sldId id="281" r:id="rId28"/>
    <p:sldId id="282" r:id="rId29"/>
    <p:sldId id="283" r:id="rId30"/>
    <p:sldId id="284" r:id="rId31"/>
    <p:sldId id="288" r:id="rId32"/>
    <p:sldId id="285" r:id="rId33"/>
    <p:sldId id="286" r:id="rId34"/>
    <p:sldId id="287"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484B01-8D06-4A3D-8A9D-39141FDE9567}" type="datetimeFigureOut">
              <a:rPr lang="cs-CZ" smtClean="0"/>
              <a:t>26.03.2019</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981606-DCC5-4889-9863-00225367E528}" type="slidenum">
              <a:rPr lang="cs-CZ" smtClean="0"/>
              <a:t>‹#›</a:t>
            </a:fld>
            <a:endParaRPr lang="cs-CZ"/>
          </a:p>
        </p:txBody>
      </p:sp>
    </p:spTree>
    <p:extLst>
      <p:ext uri="{BB962C8B-B14F-4D97-AF65-F5344CB8AC3E}">
        <p14:creationId xmlns:p14="http://schemas.microsoft.com/office/powerpoint/2010/main" val="2462902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5EC1D4A-A796-47C3-A63E-CE236FB377E2}" type="datetimeFigureOut">
              <a:rPr lang="cs-CZ" smtClean="0"/>
              <a:t>26.03.2019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95EC1D4A-A796-47C3-A63E-CE236FB377E2}" type="datetimeFigureOut">
              <a:rPr lang="cs-CZ" smtClean="0"/>
              <a:t>26.03.2019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26.03.2019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esfcr.cz/documents/21802/797914/Pokyny+k+vypln%C4%9Bn%C3%AD+%C5%BE%C3%A1dosti+v+IS+KP14%2B+vyd%C3%A1n%C3%AD+A5/9275cfe1-1794-4b4b8e22-037aa0eac805?t=1489476257497"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7.xml"/><Relationship Id="rId4" Type="http://schemas.openxmlformats.org/officeDocument/2006/relationships/image" Target="../media/image11.emf"/></Relationships>
</file>

<file path=ppt/slides/_rels/slide2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www.esfcr.cz/pravidla-pro-zadatele-a-prijemce-opz/-/dokument/797817" TargetMode="External"/><Relationship Id="rId2" Type="http://schemas.openxmlformats.org/officeDocument/2006/relationships/hyperlink" Target="https://www.esfcr.cz/pravidla-pro-zadatele-a-prijemce-opz/-/dokument/797767" TargetMode="External"/><Relationship Id="rId1" Type="http://schemas.openxmlformats.org/officeDocument/2006/relationships/slideLayout" Target="../slideLayouts/slideLayout6.xml"/><Relationship Id="rId5" Type="http://schemas.openxmlformats.org/officeDocument/2006/relationships/hyperlink" Target="https://www.otevrenezahrady.cz/vyzvyopz" TargetMode="External"/><Relationship Id="rId4" Type="http://schemas.openxmlformats.org/officeDocument/2006/relationships/hyperlink" Target="https://www.otevrenezahrady.cz/strategie-2014-2020-strategie"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www.otevrenezahrady.cz/vyzvyopz"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PUBLICITA\VIZUÁLNÍ_IDENTITA\loga\OPZ\logo_OPZ_barevn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4436" y="473243"/>
            <a:ext cx="5191125" cy="1076325"/>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ctrTitle"/>
          </p:nvPr>
        </p:nvSpPr>
        <p:spPr>
          <a:xfrm>
            <a:off x="685800" y="1964433"/>
            <a:ext cx="7772400" cy="1752599"/>
          </a:xfrm>
        </p:spPr>
        <p:txBody>
          <a:bodyPr>
            <a:normAutofit fontScale="90000"/>
          </a:bodyPr>
          <a:lstStyle/>
          <a:p>
            <a:r>
              <a:rPr lang="cs-CZ" dirty="0">
                <a:latin typeface="Arial" panose="020B0604020202020204" pitchFamily="34" charset="0"/>
                <a:cs typeface="Arial" panose="020B0604020202020204" pitchFamily="34" charset="0"/>
              </a:rPr>
              <a:t>Seminář k výzvě </a:t>
            </a:r>
            <a:br>
              <a:rPr lang="cs-CZ" dirty="0">
                <a:latin typeface="Arial" panose="020B0604020202020204" pitchFamily="34" charset="0"/>
                <a:cs typeface="Arial" panose="020B0604020202020204" pitchFamily="34" charset="0"/>
              </a:rPr>
            </a:br>
            <a:r>
              <a:rPr lang="cs-CZ" dirty="0">
                <a:latin typeface="Arial" panose="020B0604020202020204" pitchFamily="34" charset="0"/>
                <a:cs typeface="Arial" panose="020B0604020202020204" pitchFamily="34" charset="0"/>
              </a:rPr>
              <a:t>č. 870 MAS OZJ – OPZ Rozvoj sociálního podnikání II</a:t>
            </a:r>
          </a:p>
        </p:txBody>
      </p:sp>
      <p:sp>
        <p:nvSpPr>
          <p:cNvPr id="3" name="Podnadpis 2"/>
          <p:cNvSpPr>
            <a:spLocks noGrp="1"/>
          </p:cNvSpPr>
          <p:nvPr>
            <p:ph type="subTitle" idx="1"/>
          </p:nvPr>
        </p:nvSpPr>
        <p:spPr>
          <a:xfrm>
            <a:off x="1371600" y="3886200"/>
            <a:ext cx="6400800" cy="1847056"/>
          </a:xfrm>
        </p:spPr>
        <p:txBody>
          <a:bodyPr>
            <a:normAutofit fontScale="92500"/>
          </a:bodyPr>
          <a:lstStyle/>
          <a:p>
            <a:r>
              <a:rPr lang="cs-CZ" b="1" dirty="0"/>
              <a:t>27. března 2019 ve 13:00 hodin</a:t>
            </a:r>
            <a:r>
              <a:rPr lang="cs-CZ" dirty="0"/>
              <a:t> Místo konání: </a:t>
            </a:r>
            <a:r>
              <a:rPr lang="cs-CZ" dirty="0" err="1"/>
              <a:t>Valdštejnovo</a:t>
            </a:r>
            <a:r>
              <a:rPr lang="cs-CZ" dirty="0"/>
              <a:t> náměstí 1, Jičín, muzejní nádvoří, přednášková místnost</a:t>
            </a:r>
          </a:p>
          <a:p>
            <a:r>
              <a:rPr lang="cs-CZ" sz="1900" dirty="0">
                <a:solidFill>
                  <a:schemeClr val="tx1"/>
                </a:solidFill>
              </a:rPr>
              <a:t>Ing. Radmila Vávrová manažer OPZ</a:t>
            </a:r>
          </a:p>
          <a:p>
            <a:endParaRPr lang="cs-CZ" dirty="0">
              <a:latin typeface="Arial" panose="020B0604020202020204" pitchFamily="34" charset="0"/>
              <a:cs typeface="Arial" panose="020B0604020202020204" pitchFamily="34" charset="0"/>
            </a:endParaRPr>
          </a:p>
        </p:txBody>
      </p:sp>
      <p:pic>
        <p:nvPicPr>
          <p:cNvPr id="4" name="Obrázek 3">
            <a:extLst>
              <a:ext uri="{FF2B5EF4-FFF2-40B4-BE49-F238E27FC236}">
                <a16:creationId xmlns:a16="http://schemas.microsoft.com/office/drawing/2014/main" id="{422EE645-5D0F-4CBD-B57B-612AB7280E00}"/>
              </a:ext>
            </a:extLst>
          </p:cNvPr>
          <p:cNvPicPr>
            <a:picLocks noChangeAspect="1"/>
          </p:cNvPicPr>
          <p:nvPr/>
        </p:nvPicPr>
        <p:blipFill>
          <a:blip r:embed="rId3"/>
          <a:stretch>
            <a:fillRect/>
          </a:stretch>
        </p:blipFill>
        <p:spPr>
          <a:xfrm>
            <a:off x="1883622" y="5805264"/>
            <a:ext cx="5352752" cy="877900"/>
          </a:xfrm>
          <a:prstGeom prst="rect">
            <a:avLst/>
          </a:prstGeom>
        </p:spPr>
      </p:pic>
    </p:spTree>
    <p:extLst>
      <p:ext uri="{BB962C8B-B14F-4D97-AF65-F5344CB8AC3E}">
        <p14:creationId xmlns:p14="http://schemas.microsoft.com/office/powerpoint/2010/main" val="2293767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3F8746-BBED-493B-A81B-EE661639D4A3}"/>
              </a:ext>
            </a:extLst>
          </p:cNvPr>
          <p:cNvSpPr>
            <a:spLocks noGrp="1"/>
          </p:cNvSpPr>
          <p:nvPr>
            <p:ph type="title"/>
          </p:nvPr>
        </p:nvSpPr>
        <p:spPr/>
        <p:txBody>
          <a:bodyPr/>
          <a:lstStyle/>
          <a:p>
            <a:r>
              <a:rPr lang="cs-CZ" dirty="0">
                <a:solidFill>
                  <a:schemeClr val="bg1">
                    <a:lumMod val="50000"/>
                  </a:schemeClr>
                </a:solidFill>
              </a:rPr>
              <a:t>Financování</a:t>
            </a:r>
          </a:p>
        </p:txBody>
      </p:sp>
      <p:sp>
        <p:nvSpPr>
          <p:cNvPr id="3" name="Obdélník 2">
            <a:extLst>
              <a:ext uri="{FF2B5EF4-FFF2-40B4-BE49-F238E27FC236}">
                <a16:creationId xmlns:a16="http://schemas.microsoft.com/office/drawing/2014/main" id="{76EF07B8-5632-4B77-962D-0D5C1B472E32}"/>
              </a:ext>
            </a:extLst>
          </p:cNvPr>
          <p:cNvSpPr/>
          <p:nvPr/>
        </p:nvSpPr>
        <p:spPr>
          <a:xfrm>
            <a:off x="827584" y="1166843"/>
            <a:ext cx="7776864" cy="4708981"/>
          </a:xfrm>
          <a:prstGeom prst="rect">
            <a:avLst/>
          </a:prstGeom>
        </p:spPr>
        <p:txBody>
          <a:bodyPr wrap="square">
            <a:spAutoFit/>
          </a:bodyPr>
          <a:lstStyle/>
          <a:p>
            <a:pPr algn="just"/>
            <a:r>
              <a:rPr lang="cs-CZ" altLang="cs-CZ" sz="2000" dirty="0"/>
              <a:t>Vznik a rozvoj nových podnikatelských aktivit v oblasti sociálního podnikání bude podporován výhradně v režimu podpory de minimis. Celková výše podpory de minimis pro činnosti spadající do oblasti zemědělské prvovýroby (Zákon č. 252/1997 Sb., o zemědělství) podle nařízení Komise (EU) č. 1408/2013 poskytnuté jednomu podniku nesmí za libovolná tři po sobě jdoucí jednoletá účetní období překročit částku 15 000 EUR. Celková výše podpory de minimis pro ostatní činnosti podle nařízení Komise (EU) č. 1407/2013 poskytnuté jednomu podniku nesmí za libovolná tři po sobě jdoucí jednoletá účetní období překročit částku 200 000 EUR. Žadatel může předložit projekt, který bude kombinací činností spadající do oblasti zemědělské prvovýroby (podle Zákona č. 252/1997 Sb., o zemědělství) i do ostatní činnosti (tzn. kombinací podpor podle nařízení Komise č. 1408/2013 a č. 1407/2013). V takovém případě musí v klíčových aktivitách projektu jednoznačně oddělit typy činností a náklady s každou z nich spojené.</a:t>
            </a:r>
          </a:p>
        </p:txBody>
      </p:sp>
    </p:spTree>
    <p:extLst>
      <p:ext uri="{BB962C8B-B14F-4D97-AF65-F5344CB8AC3E}">
        <p14:creationId xmlns:p14="http://schemas.microsoft.com/office/powerpoint/2010/main" val="793264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5378717"/>
          </a:xfrm>
          <a:prstGeom prst="rect">
            <a:avLst/>
          </a:prstGeom>
        </p:spPr>
        <p:txBody>
          <a:bodyPr wrap="square">
            <a:spAutoFit/>
          </a:bodyPr>
          <a:lstStyle/>
          <a:p>
            <a:pPr algn="just">
              <a:lnSpc>
                <a:spcPct val="115000"/>
              </a:lnSpc>
              <a:spcAft>
                <a:spcPts val="0"/>
              </a:spcAft>
            </a:pPr>
            <a:r>
              <a:rPr lang="cs-CZ" sz="2000" b="1" dirty="0">
                <a:ea typeface="Calibri" panose="020F0502020204030204" pitchFamily="34" charset="0"/>
                <a:cs typeface="Times New Roman" panose="02020603050405020304" pitchFamily="18" charset="0"/>
              </a:rPr>
              <a:t>Integrační sociální podnik</a:t>
            </a:r>
          </a:p>
          <a:p>
            <a:pPr algn="just">
              <a:lnSpc>
                <a:spcPct val="115000"/>
              </a:lnSpc>
              <a:spcAft>
                <a:spcPts val="0"/>
              </a:spcAft>
            </a:pPr>
            <a:r>
              <a:rPr lang="cs-CZ" sz="2000" dirty="0">
                <a:ea typeface="Calibri" panose="020F0502020204030204" pitchFamily="34" charset="0"/>
                <a:cs typeface="Times New Roman" panose="02020603050405020304" pitchFamily="18" charset="0"/>
              </a:rPr>
              <a:t>V projektu by měla být zařazena aktivita spojená s tvorbou nových udržitelných pracovních míst, umístěním na volná pracovní místa či zprostředkováním zaměstnání, čímž bude v maximální míře zajištěno zvýšení pracovního uplatnění cílové skupiny. Zároveň je nutné dbát na zajištění komplexního charakteru předkládaného projektu, který musí tvořit provázaný celek na sebe navazujících aktivit, jež usnadní přístup cílové skupiny na trh práce.</a:t>
            </a:r>
          </a:p>
          <a:p>
            <a:pPr algn="just">
              <a:lnSpc>
                <a:spcPct val="115000"/>
              </a:lnSpc>
              <a:spcAft>
                <a:spcPts val="0"/>
              </a:spcAft>
            </a:pPr>
            <a:r>
              <a:rPr lang="cs-CZ" sz="2000" dirty="0">
                <a:ea typeface="Calibri" panose="020F0502020204030204" pitchFamily="34" charset="0"/>
                <a:cs typeface="Times New Roman" panose="02020603050405020304" pitchFamily="18" charset="0"/>
              </a:rPr>
              <a:t>Maximální objem nákladů investičního charakteru (nákup dlouhodobého hmotného i nehmotného majetku) na celkových přímých způsobilých nákladech projektu činí 50 %. </a:t>
            </a:r>
          </a:p>
          <a:p>
            <a:pPr algn="just">
              <a:lnSpc>
                <a:spcPct val="115000"/>
              </a:lnSpc>
              <a:spcAft>
                <a:spcPts val="0"/>
              </a:spcAft>
            </a:pPr>
            <a:r>
              <a:rPr lang="cs-CZ" sz="2000" dirty="0">
                <a:ea typeface="Calibri" panose="020F0502020204030204" pitchFamily="34" charset="0"/>
                <a:cs typeface="Times New Roman" panose="02020603050405020304" pitchFamily="18" charset="0"/>
              </a:rPr>
              <a:t>V případě aktivity Integrační sociální podnik jsou rozpoznávací znaky integračního sociálního podniku pro příjemce závazné v plném rozsahu a budou sledovány v průběhu realizace projektu.</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3549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normAutofit fontScale="90000"/>
          </a:bodyPr>
          <a:lstStyle/>
          <a:p>
            <a:r>
              <a:rPr lang="cs-CZ" dirty="0">
                <a:solidFill>
                  <a:schemeClr val="bg1">
                    <a:lumMod val="50000"/>
                  </a:schemeClr>
                </a:solidFill>
              </a:rPr>
              <a:t>Principy a charakteristiky sociálního podnikání</a:t>
            </a:r>
          </a:p>
        </p:txBody>
      </p:sp>
      <p:pic>
        <p:nvPicPr>
          <p:cNvPr id="4" name="Obrázek 3">
            <a:extLst>
              <a:ext uri="{FF2B5EF4-FFF2-40B4-BE49-F238E27FC236}">
                <a16:creationId xmlns:a16="http://schemas.microsoft.com/office/drawing/2014/main" id="{4BAC49D5-535A-430F-9912-AB168A41AB1B}"/>
              </a:ext>
            </a:extLst>
          </p:cNvPr>
          <p:cNvPicPr>
            <a:picLocks noChangeAspect="1"/>
          </p:cNvPicPr>
          <p:nvPr/>
        </p:nvPicPr>
        <p:blipFill>
          <a:blip r:embed="rId2"/>
          <a:stretch>
            <a:fillRect/>
          </a:stretch>
        </p:blipFill>
        <p:spPr>
          <a:xfrm>
            <a:off x="971600" y="972200"/>
            <a:ext cx="7128792" cy="5337120"/>
          </a:xfrm>
          <a:prstGeom prst="rect">
            <a:avLst/>
          </a:prstGeom>
        </p:spPr>
      </p:pic>
    </p:spTree>
    <p:extLst>
      <p:ext uri="{BB962C8B-B14F-4D97-AF65-F5344CB8AC3E}">
        <p14:creationId xmlns:p14="http://schemas.microsoft.com/office/powerpoint/2010/main" val="1637531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normAutofit fontScale="90000"/>
          </a:bodyPr>
          <a:lstStyle/>
          <a:p>
            <a:r>
              <a:rPr lang="cs-CZ" dirty="0">
                <a:solidFill>
                  <a:schemeClr val="bg1">
                    <a:lumMod val="50000"/>
                  </a:schemeClr>
                </a:solidFill>
              </a:rPr>
              <a:t>Podporované klíčové činnosti a s nimi související přímé výdaje</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5583773"/>
          </a:xfrm>
          <a:prstGeom prst="rect">
            <a:avLst/>
          </a:prstGeom>
        </p:spPr>
        <p:txBody>
          <a:bodyPr wrap="square">
            <a:spAutoFit/>
          </a:bodyPr>
          <a:lstStyle/>
          <a:p>
            <a:pPr marL="457200" indent="-457200" algn="just">
              <a:lnSpc>
                <a:spcPct val="115000"/>
              </a:lnSpc>
              <a:spcAft>
                <a:spcPts val="0"/>
              </a:spcAft>
              <a:buFont typeface="+mj-lt"/>
              <a:buAutoNum type="alphaUcPeriod"/>
            </a:pPr>
            <a:r>
              <a:rPr lang="cs-CZ" sz="2000" b="1" dirty="0">
                <a:ea typeface="Calibri" panose="020F0502020204030204" pitchFamily="34" charset="0"/>
                <a:cs typeface="Times New Roman" panose="02020603050405020304" pitchFamily="18" charset="0"/>
              </a:rPr>
              <a:t>Vytvoření a zachování pracovních míst </a:t>
            </a:r>
            <a:r>
              <a:rPr lang="cs-CZ" sz="1600" dirty="0">
                <a:ea typeface="Calibri" panose="020F0502020204030204" pitchFamily="34" charset="0"/>
                <a:cs typeface="Times New Roman" panose="02020603050405020304" pitchFamily="18" charset="0"/>
              </a:rPr>
              <a:t>pro zaměstnance z cílových skupin (dále jen „CS“) a pro zaměstnance mimo u zaměstnanců mimo CS, kteří zajišťují zaměstnancům z CS specifickou podporu nezbytnou při jejich integraci na trh práce nebo vedou podnik (např. vedoucí/mistr/předák cílové skupiny, asistent/</a:t>
            </a:r>
            <a:r>
              <a:rPr lang="cs-CZ" sz="1600" dirty="0" err="1">
                <a:ea typeface="Calibri" panose="020F0502020204030204" pitchFamily="34" charset="0"/>
                <a:cs typeface="Times New Roman" panose="02020603050405020304" pitchFamily="18" charset="0"/>
              </a:rPr>
              <a:t>ka</a:t>
            </a:r>
            <a:r>
              <a:rPr lang="cs-CZ" sz="1600" dirty="0">
                <a:ea typeface="Calibri" panose="020F0502020204030204" pitchFamily="34" charset="0"/>
                <a:cs typeface="Times New Roman" panose="02020603050405020304" pitchFamily="18" charset="0"/>
              </a:rPr>
              <a:t>, supervizor, kouč, psycholog/psycholožka, manažer podniku). Z projektu je možné financovat mzdy nově přijatých zaměstnanců z CS (nikoli stávajících), zaměstnavatel musí při kontrole na místě nebo při administrativním ověřování být schopen prokázat, že nedošlo k účelovému přerušení pracovního poměru se stávajícími zaměstnanci nebo účelovému zrušení pracovních míst z důvodu získání dotace. Všichni zaměstnanci realizačního týmu financovaní z projektu musí mít kvalifikaci (vyučení v oboru, SŠ, VŠ v oboru nebo osvědčení o profesní kvalifikaci podle zákona č. 179/2006 Sb., o ověřování a uznávání výsledků dalšího vzdělávání) nebo praxi odpovídající pracovnímu zařazení. Pracovní místa pro zaměstnance z cílových skupin musí příjemce vytvořit a obsadit nejpozději do 3 měsíců od zahájení realizace projektu; vyžaduje-li charakter podnikání přijetí zaměstnanců postupně (pozvolný nárůst činnosti a tržeb) a po této lhůtě, objasní tyto skutečnosti žadatel v podnikatelském plánu, a to v části Management a lidské zdroje. Žadatel v klíčové aktivitě uvede, jakým způsobem probíhá výběr a nábor zaměstnanců z CS, jejich zaučení v případě aktivit f) a g) uvede aktuální a cílový počet zaměstnanců, úvazků a pozic podniku.</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9337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normAutofit fontScale="90000"/>
          </a:bodyPr>
          <a:lstStyle/>
          <a:p>
            <a:r>
              <a:rPr lang="cs-CZ" dirty="0">
                <a:solidFill>
                  <a:schemeClr val="bg1">
                    <a:lumMod val="50000"/>
                  </a:schemeClr>
                </a:solidFill>
              </a:rPr>
              <a:t>Podporované klíčové činnosti a s nimi související přímé výdaje</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4713021"/>
          </a:xfrm>
          <a:prstGeom prst="rect">
            <a:avLst/>
          </a:prstGeom>
        </p:spPr>
        <p:txBody>
          <a:bodyPr wrap="square">
            <a:spAutoFit/>
          </a:bodyPr>
          <a:lstStyle/>
          <a:p>
            <a:pPr algn="just">
              <a:lnSpc>
                <a:spcPct val="115000"/>
              </a:lnSpc>
              <a:spcAft>
                <a:spcPts val="0"/>
              </a:spcAft>
            </a:pPr>
            <a:r>
              <a:rPr lang="cs-CZ" sz="2000" b="1" dirty="0">
                <a:ea typeface="Calibri" panose="020F0502020204030204" pitchFamily="34" charset="0"/>
                <a:cs typeface="Times New Roman" panose="02020603050405020304" pitchFamily="18" charset="0"/>
              </a:rPr>
              <a:t>B. Poskytování psychosociální podpory </a:t>
            </a:r>
            <a:r>
              <a:rPr lang="cs-CZ" dirty="0">
                <a:ea typeface="Calibri" panose="020F0502020204030204" pitchFamily="34" charset="0"/>
                <a:cs typeface="Times New Roman" panose="02020603050405020304" pitchFamily="18" charset="0"/>
              </a:rPr>
              <a:t>zaměstnancům z CS, vzdělávání 	zaměstnanců z CS  a vzdělávání ostatních zaměstnanců sociálního podniku 	financovaných z přímých nákladů projektu; vzděláváním ostatních 	zaměstnanců sociálního podniku se rozumí především kurzy pro 	zefektivnění práce s CS; žadatel popíše integrační proces CS, který bude 	nastaven na základě analýzy a charakteru CS uvedené v žádosti. </a:t>
            </a:r>
          </a:p>
          <a:p>
            <a:pPr algn="just">
              <a:lnSpc>
                <a:spcPct val="115000"/>
              </a:lnSpc>
              <a:spcAft>
                <a:spcPts val="0"/>
              </a:spcAft>
            </a:pPr>
            <a:r>
              <a:rPr lang="cs-CZ" sz="2000" b="1" dirty="0">
                <a:ea typeface="Calibri" panose="020F0502020204030204" pitchFamily="34" charset="0"/>
                <a:cs typeface="Times New Roman" panose="02020603050405020304" pitchFamily="18" charset="0"/>
              </a:rPr>
              <a:t>C.     Marketing sociálního podniku </a:t>
            </a:r>
            <a:r>
              <a:rPr lang="cs-CZ" sz="1600" b="1" dirty="0">
                <a:ea typeface="Calibri" panose="020F0502020204030204" pitchFamily="34" charset="0"/>
                <a:cs typeface="Times New Roman" panose="02020603050405020304" pitchFamily="18" charset="0"/>
              </a:rPr>
              <a:t>(např. kampaně na podporu prodeje, reklama).</a:t>
            </a:r>
          </a:p>
          <a:p>
            <a:pPr algn="just">
              <a:lnSpc>
                <a:spcPct val="115000"/>
              </a:lnSpc>
              <a:spcAft>
                <a:spcPts val="0"/>
              </a:spcAft>
            </a:pPr>
            <a:r>
              <a:rPr lang="cs-CZ" sz="2000" b="1" dirty="0">
                <a:ea typeface="Calibri" panose="020F0502020204030204" pitchFamily="34" charset="0"/>
                <a:cs typeface="Times New Roman" panose="02020603050405020304" pitchFamily="18" charset="0"/>
              </a:rPr>
              <a:t>D.    Provozování sociálního podnikání - </a:t>
            </a:r>
            <a:r>
              <a:rPr lang="cs-CZ" sz="1400" dirty="0">
                <a:ea typeface="Calibri" panose="020F0502020204030204" pitchFamily="34" charset="0"/>
                <a:cs typeface="Times New Roman" panose="02020603050405020304" pitchFamily="18" charset="0"/>
              </a:rPr>
              <a:t>nová nebo rozvojová podnikatelská  aktivita, která je předmětem projektové žádosti, musí být zahájena max. do 3 měsíců od zahájení realizace projektu. Vybavení, zařízení pro projekt je z přímých výdajů možné hradit pouze takové, které je nezbytné pro realizaci projektu a pracují s ním zaměstnanci z CS. Součástí klíčové aktivity jsou vedle činností spojených s prokazováním naplňování principů sociálního podnikání, resp. i rozpoznávacích znaků sociálního podniku, také činnosti spojené s evaluací prováděnou ŘO OPZ (v rámci toho se příjemce zúčastní šetření formou dotazníků nebo rozhovorů, zprostředkuje šetření u cílových skupin, případně zajistí sběr specifických ukazatelů nezbytných pro vyhodnocení přínosů pro cílové skupiny); zjištěné informace budou plně k dispozici příjemci pro zlepšování fungování sociálního podniku. </a:t>
            </a:r>
            <a:endParaRPr lang="cs-CZ" sz="14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710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4850046"/>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cs-CZ" b="1" dirty="0">
                <a:ea typeface="Calibri" panose="020F0502020204030204" pitchFamily="34" charset="0"/>
                <a:cs typeface="Times New Roman" panose="02020603050405020304" pitchFamily="18" charset="0"/>
              </a:rPr>
              <a:t>V případě nové podnikatelské aktivity </a:t>
            </a:r>
            <a:r>
              <a:rPr lang="cs-CZ" dirty="0">
                <a:ea typeface="Calibri" panose="020F0502020204030204" pitchFamily="34" charset="0"/>
                <a:cs typeface="Times New Roman" panose="02020603050405020304" pitchFamily="18" charset="0"/>
              </a:rPr>
              <a:t>definované níže pod body b) až e), se obchodní korporace, resp. nová podnikatelská aktivita obchodní korporace, přihlašuje k principům sociálního podnikání jako odštěpný závod. Stávající obchodní korporace odštěpný závod zřizovat nemusí v případě, že se k principům sociálního podnikání přihlásí celá korporace.   </a:t>
            </a:r>
          </a:p>
          <a:p>
            <a:pPr marL="342900" indent="-342900" algn="just">
              <a:lnSpc>
                <a:spcPct val="115000"/>
              </a:lnSpc>
              <a:spcAft>
                <a:spcPts val="0"/>
              </a:spcAft>
              <a:buFont typeface="Arial" panose="020B0604020202020204" pitchFamily="34" charset="0"/>
              <a:buChar char="•"/>
            </a:pPr>
            <a:r>
              <a:rPr lang="cs-CZ" b="1" dirty="0">
                <a:ea typeface="Calibri" panose="020F0502020204030204" pitchFamily="34" charset="0"/>
                <a:cs typeface="Times New Roman" panose="02020603050405020304" pitchFamily="18" charset="0"/>
              </a:rPr>
              <a:t>Vznikem a rozvojem podnikatelských aktivit se rozumí nová nebo rozvojová podnikatelská aktivita, která je pro potřeby výzvy definována takto:</a:t>
            </a:r>
          </a:p>
          <a:p>
            <a:pPr algn="just">
              <a:lnSpc>
                <a:spcPct val="115000"/>
              </a:lnSpc>
              <a:spcAft>
                <a:spcPts val="0"/>
              </a:spcAft>
            </a:pPr>
            <a:r>
              <a:rPr lang="cs-CZ" dirty="0">
                <a:ea typeface="Calibri" panose="020F0502020204030204" pitchFamily="34" charset="0"/>
                <a:cs typeface="Times New Roman" panose="02020603050405020304" pitchFamily="18" charset="0"/>
              </a:rPr>
              <a:t>a) podnikatelská aktivita nově vzniklého subjektu  </a:t>
            </a:r>
          </a:p>
          <a:p>
            <a:pPr algn="just">
              <a:lnSpc>
                <a:spcPct val="115000"/>
              </a:lnSpc>
              <a:spcAft>
                <a:spcPts val="0"/>
              </a:spcAft>
            </a:pPr>
            <a:r>
              <a:rPr lang="cs-CZ" dirty="0">
                <a:ea typeface="Calibri" panose="020F0502020204030204" pitchFamily="34" charset="0"/>
                <a:cs typeface="Times New Roman" panose="02020603050405020304" pitchFamily="18" charset="0"/>
              </a:rPr>
              <a:t>b) podnikatelská aktivita jako nově zřízená živnost subjektu již existujícího</a:t>
            </a:r>
          </a:p>
          <a:p>
            <a:pPr algn="just">
              <a:lnSpc>
                <a:spcPct val="115000"/>
              </a:lnSpc>
              <a:spcAft>
                <a:spcPts val="0"/>
              </a:spcAft>
            </a:pPr>
            <a:r>
              <a:rPr lang="cs-CZ" dirty="0">
                <a:ea typeface="Calibri" panose="020F0502020204030204" pitchFamily="34" charset="0"/>
                <a:cs typeface="Times New Roman" panose="02020603050405020304" pitchFamily="18" charset="0"/>
              </a:rPr>
              <a:t>c) podnikatelská aktivita jako nový obor činnosti v rámci stávajícího oprávnění k podnikání</a:t>
            </a:r>
          </a:p>
          <a:p>
            <a:pPr algn="just">
              <a:lnSpc>
                <a:spcPct val="115000"/>
              </a:lnSpc>
              <a:spcAft>
                <a:spcPts val="0"/>
              </a:spcAft>
            </a:pPr>
            <a:r>
              <a:rPr lang="cs-CZ" dirty="0">
                <a:ea typeface="Calibri" panose="020F0502020204030204" pitchFamily="34" charset="0"/>
                <a:cs typeface="Times New Roman" panose="02020603050405020304" pitchFamily="18" charset="0"/>
              </a:rPr>
              <a:t>d) podnikatelská aktivita jako nový produkt/služba v rámci stávajícího živnostenského oprávnění, přičemž podmínkou novosti je možnost oddělit nový produkt/službu od stávajícího podnikání a to jak při přípravě podnikatelského záměru a finančního plánu, tak při prokazování udržitelnosti</a:t>
            </a: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4774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439436" y="1475656"/>
            <a:ext cx="8401724" cy="5831533"/>
          </a:xfrm>
          <a:prstGeom prst="rect">
            <a:avLst/>
          </a:prstGeom>
        </p:spPr>
        <p:txBody>
          <a:bodyPr wrap="square">
            <a:spAutoFit/>
          </a:bodyPr>
          <a:lstStyle/>
          <a:p>
            <a:pPr algn="just">
              <a:lnSpc>
                <a:spcPct val="115000"/>
              </a:lnSpc>
              <a:spcAft>
                <a:spcPts val="0"/>
              </a:spcAft>
            </a:pPr>
            <a:r>
              <a:rPr lang="cs-CZ" dirty="0">
                <a:ea typeface="Calibri" panose="020F0502020204030204" pitchFamily="34" charset="0"/>
                <a:cs typeface="Times New Roman" panose="02020603050405020304" pitchFamily="18" charset="0"/>
              </a:rPr>
              <a:t>e) </a:t>
            </a:r>
            <a:r>
              <a:rPr lang="cs-CZ" sz="1600" dirty="0">
                <a:ea typeface="Calibri" panose="020F0502020204030204" pitchFamily="34" charset="0"/>
                <a:cs typeface="Times New Roman" panose="02020603050405020304" pitchFamily="18" charset="0"/>
              </a:rPr>
              <a:t>podnikatelská aktivita jako nově zřízená provozovna poskytující stávající službu, avšak takovou, jejíž poskytování je jednoznačně vázáno k místu provozovny (např. otevření další kavárny/prádelny na jiném místě); zřízením nové provozovny bude uspokojena poptávka nových/jiných zákazníků; nově zřízená provozovna musí být ekonomicky soběstačná, tzn., žadatel zaciluje podnikatelský plán jen na ni, prokazuje konkurenceschopnost nové služby v nové provozovně s ohledem na místní trh aj.</a:t>
            </a:r>
          </a:p>
          <a:p>
            <a:pPr algn="just">
              <a:lnSpc>
                <a:spcPct val="115000"/>
              </a:lnSpc>
              <a:spcAft>
                <a:spcPts val="0"/>
              </a:spcAft>
            </a:pPr>
            <a:r>
              <a:rPr lang="cs-CZ" sz="1600" dirty="0">
                <a:ea typeface="Calibri" panose="020F0502020204030204" pitchFamily="34" charset="0"/>
                <a:cs typeface="Times New Roman" panose="02020603050405020304" pitchFamily="18" charset="0"/>
              </a:rPr>
              <a:t>f) rozvojová aktivita v rámci stávajícího oprávnění k podnikání za předpokladu vzniknu nových pracovních míst pro zaměstnance z cílových skupin. Rozvojovou aktivitou se rozumí: rozšíření prostorové kapacity podniku a/nebo zavádění nových technologií výroby a/nebo modernizace výroby/služby a/nebo zvýšená poptávka po výrobku/službě. Financována z rozpočtu projektu budou výhradně nově vzniklá pracovní místa pro zaměstnance z cílových skupin obsazená novými zaměstnanci z cílových skupin (stávající zaměstnanci z CS nebudou financováni).  </a:t>
            </a:r>
          </a:p>
          <a:p>
            <a:pPr algn="just">
              <a:lnSpc>
                <a:spcPct val="115000"/>
              </a:lnSpc>
              <a:spcAft>
                <a:spcPts val="0"/>
              </a:spcAft>
            </a:pPr>
            <a:r>
              <a:rPr lang="cs-CZ" sz="1600" dirty="0">
                <a:ea typeface="Calibri" panose="020F0502020204030204" pitchFamily="34" charset="0"/>
                <a:cs typeface="Times New Roman" panose="02020603050405020304" pitchFamily="18" charset="0"/>
              </a:rPr>
              <a:t>g) rozvojová aktivita v rámci stávajícího oprávnění k podnikání stávajících sociálních podniků. Rozvojovou aktivitou se rozumí: rozšíření prostorové kapacity podniku a/nebo zavádění nových technologií výroby a/nebo modernizace výroby/služby a/nebo zvýšená poptávka po výrobku/službě a/nebo marketingové aktivity sociálního podniku a/nebo přímá práce se zaměstnanci z cílových skupin v rámci sociálního principu sociálního podnikání. V případě vzniku nových pracovních míst pro zaměstnance z cílových skupin musí být tato místa obsazená novými zaměstnanci z cílových skupin (stávající zaměstnanci z CS nebudou financováni). </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7734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5548378"/>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Součástí nákladů vztahujících se k poskytování sociální služby mohou být </a:t>
            </a:r>
            <a:r>
              <a:rPr lang="cs-CZ" dirty="0">
                <a:ea typeface="Calibri" panose="020F0502020204030204" pitchFamily="34" charset="0"/>
                <a:cs typeface="Times New Roman" panose="02020603050405020304" pitchFamily="18" charset="0"/>
              </a:rPr>
              <a:t>i náklady na celoživotní vzdělávání pracovníků poskytovatele sociální služby, a to za podmínky, že toto vzdělávání přímo souvisí s poskytováním základních činností sociální služby a současně je oblast vzdělávání pracovníků poskytovatele služby upravena v rámci vydaného Pověření v souladu s Rozhodnutím Komise č. 2012/21/EU. Pro účely podpory sociálních služeb v rámci této výzvy se celoživotním vzděláváním pracovníků poskytovatele sociální služby rozumí: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	vzdělávání sociálních pracovníků v souladu s § 111 zákona o sociálních službách,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a to maximálně v rozsahu 24 hodin za kalendářní rok,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	vzdělávání pracovníků v sociálních službách v souladu s § 116 odst. 9 zákona o sociálních službách, a to maximálně v rozsahu 24 hodin za kalendářní rok,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	vzdělávání vedoucích pracovníků, a to maximálně v rozsahu 24 hodin za kalendářní rok. </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0988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57D424-8A09-4D75-9F1C-4D03054BE615}"/>
              </a:ext>
            </a:extLst>
          </p:cNvPr>
          <p:cNvSpPr>
            <a:spLocks noGrp="1"/>
          </p:cNvSpPr>
          <p:nvPr>
            <p:ph type="title"/>
          </p:nvPr>
        </p:nvSpPr>
        <p:spPr/>
        <p:txBody>
          <a:bodyPr>
            <a:normAutofit/>
          </a:bodyPr>
          <a:lstStyle/>
          <a:p>
            <a:r>
              <a:rPr lang="cs-CZ" dirty="0">
                <a:solidFill>
                  <a:schemeClr val="bg1">
                    <a:lumMod val="50000"/>
                  </a:schemeClr>
                </a:solidFill>
              </a:rPr>
              <a:t>Nepodporované aktivity</a:t>
            </a:r>
          </a:p>
        </p:txBody>
      </p:sp>
      <p:sp>
        <p:nvSpPr>
          <p:cNvPr id="3" name="Zástupný obsah 2">
            <a:extLst>
              <a:ext uri="{FF2B5EF4-FFF2-40B4-BE49-F238E27FC236}">
                <a16:creationId xmlns:a16="http://schemas.microsoft.com/office/drawing/2014/main" id="{48D97B65-4513-4156-A1D1-43CD773A8A58}"/>
              </a:ext>
            </a:extLst>
          </p:cNvPr>
          <p:cNvSpPr>
            <a:spLocks noGrp="1"/>
          </p:cNvSpPr>
          <p:nvPr>
            <p:ph idx="1"/>
          </p:nvPr>
        </p:nvSpPr>
        <p:spPr>
          <a:xfrm>
            <a:off x="457200" y="1268760"/>
            <a:ext cx="8229600" cy="4857403"/>
          </a:xfrm>
        </p:spPr>
        <p:txBody>
          <a:bodyPr>
            <a:normAutofit fontScale="25000" lnSpcReduction="20000"/>
          </a:bodyPr>
          <a:lstStyle/>
          <a:p>
            <a:pPr marL="0" indent="0">
              <a:buNone/>
            </a:pPr>
            <a:r>
              <a:rPr lang="cs-CZ" sz="6400" b="1" dirty="0"/>
              <a:t>V této výzvě nebudou podporovány následující aktivity:</a:t>
            </a:r>
          </a:p>
          <a:p>
            <a:pPr marL="0" indent="0">
              <a:buNone/>
            </a:pPr>
            <a:r>
              <a:rPr lang="cs-CZ" sz="6400" dirty="0"/>
              <a:t>-  Volnočasové aktivity 	 	 </a:t>
            </a:r>
          </a:p>
          <a:p>
            <a:pPr marL="0" indent="0">
              <a:buNone/>
            </a:pPr>
            <a:r>
              <a:rPr lang="cs-CZ" sz="6400" dirty="0"/>
              <a:t>-  PC/jazykové kurzy jako samostatný projekt</a:t>
            </a:r>
          </a:p>
          <a:p>
            <a:pPr marL="0" indent="0">
              <a:buNone/>
            </a:pPr>
            <a:r>
              <a:rPr lang="cs-CZ" sz="6400" dirty="0"/>
              <a:t>-  Osvětová činnost/kampaně jako samostatný projekt</a:t>
            </a:r>
          </a:p>
          <a:p>
            <a:pPr marL="0" indent="0">
              <a:buNone/>
            </a:pPr>
            <a:r>
              <a:rPr lang="cs-CZ" sz="6400" dirty="0"/>
              <a:t>-  Tvorba komplexních vzdělávacích programů včetně e-learningových kurzů	</a:t>
            </a:r>
          </a:p>
          <a:p>
            <a:pPr marL="0" indent="0">
              <a:buNone/>
            </a:pPr>
            <a:r>
              <a:rPr lang="cs-CZ" sz="6400" dirty="0"/>
              <a:t>-  Všeobecné psychologické poradenství, pokud nebude součástí komplexní poradenské práce s účastníkem projektu</a:t>
            </a:r>
          </a:p>
          <a:p>
            <a:pPr marL="0" indent="0">
              <a:buNone/>
            </a:pPr>
            <a:r>
              <a:rPr lang="cs-CZ" sz="6400" dirty="0"/>
              <a:t>-  Zahraniční stáže</a:t>
            </a:r>
          </a:p>
          <a:p>
            <a:pPr marL="0" indent="0">
              <a:buNone/>
            </a:pPr>
            <a:r>
              <a:rPr lang="cs-CZ" sz="6400" dirty="0"/>
              <a:t>-  Lesní školky (mimo zákon o dětských skupinách kvůli nesplnění hygienických předpisů)</a:t>
            </a:r>
          </a:p>
          <a:p>
            <a:pPr marL="0" indent="0">
              <a:buNone/>
            </a:pPr>
            <a:r>
              <a:rPr lang="cs-CZ" sz="6400" dirty="0"/>
              <a:t>-  Provoz mateřských a rodinných center</a:t>
            </a:r>
          </a:p>
          <a:p>
            <a:pPr marL="0" indent="0">
              <a:buNone/>
            </a:pPr>
            <a:r>
              <a:rPr lang="cs-CZ" sz="6400" dirty="0"/>
              <a:t>-  Vzdělávání členů realizačního týmu s výjimkou: </a:t>
            </a:r>
          </a:p>
          <a:p>
            <a:r>
              <a:rPr lang="cs-CZ" sz="6400" dirty="0"/>
              <a:t>vzdělávání realizačního týmu v případě zaměstnanců sociálního podniku, kteří jsou v přímé práci s cílovou skupinou, </a:t>
            </a:r>
          </a:p>
          <a:p>
            <a:r>
              <a:rPr lang="cs-CZ" sz="6400" dirty="0"/>
              <a:t>vzdělávání realizačního týmu - sociálních pracovníků v souladu se zákonem č. 108/2006 Sb., o sociálních službách, působících v oblasti sociálních služeb, a to maximálně v rozsahu 24 hodin za kalendářní rok,</a:t>
            </a:r>
          </a:p>
          <a:p>
            <a:r>
              <a:rPr lang="cs-CZ" sz="6400" dirty="0"/>
              <a:t>vzdělávání realizačního týmu - sociálních pracovníků v souladu se zákonem č. 108/2006 Sb., o sociálních službách, působících mimo oblast sociálních služeb, a to minimálně 40 hodin za celé období realizace projektu,</a:t>
            </a:r>
          </a:p>
          <a:p>
            <a:r>
              <a:rPr lang="cs-CZ" sz="6400" dirty="0"/>
              <a:t>vzdělávání realizačního týmu - pečujících osob. </a:t>
            </a:r>
          </a:p>
          <a:p>
            <a:pPr marL="0" indent="0">
              <a:buNone/>
            </a:pPr>
            <a:r>
              <a:rPr lang="cs-CZ" sz="6400" b="1" dirty="0"/>
              <a:t>Potřebnost vzdělávacích aktivit zdůvodní žadatel v projektové žádosti</a:t>
            </a:r>
            <a:r>
              <a:rPr lang="cs-CZ" sz="6400" dirty="0"/>
              <a:t>.</a:t>
            </a:r>
          </a:p>
          <a:p>
            <a:endParaRPr lang="cs-CZ" dirty="0"/>
          </a:p>
        </p:txBody>
      </p:sp>
    </p:spTree>
    <p:extLst>
      <p:ext uri="{BB962C8B-B14F-4D97-AF65-F5344CB8AC3E}">
        <p14:creationId xmlns:p14="http://schemas.microsoft.com/office/powerpoint/2010/main" val="2337090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F5959-B5AF-464A-A19F-56696268819A}"/>
              </a:ext>
            </a:extLst>
          </p:cNvPr>
          <p:cNvSpPr>
            <a:spLocks noGrp="1"/>
          </p:cNvSpPr>
          <p:nvPr>
            <p:ph type="title"/>
          </p:nvPr>
        </p:nvSpPr>
        <p:spPr/>
        <p:txBody>
          <a:bodyPr/>
          <a:lstStyle/>
          <a:p>
            <a:r>
              <a:rPr lang="cs-CZ" dirty="0">
                <a:solidFill>
                  <a:schemeClr val="bg1">
                    <a:lumMod val="50000"/>
                  </a:schemeClr>
                </a:solidFill>
              </a:rPr>
              <a:t>Indikátory</a:t>
            </a:r>
          </a:p>
        </p:txBody>
      </p:sp>
      <p:sp>
        <p:nvSpPr>
          <p:cNvPr id="5" name="Rectangle 1">
            <a:extLst>
              <a:ext uri="{FF2B5EF4-FFF2-40B4-BE49-F238E27FC236}">
                <a16:creationId xmlns:a16="http://schemas.microsoft.com/office/drawing/2014/main" id="{DF3EDCC6-D5DE-4D02-97B1-32BC8BD57C03}"/>
              </a:ext>
            </a:extLst>
          </p:cNvPr>
          <p:cNvSpPr>
            <a:spLocks noChangeArrowheads="1"/>
          </p:cNvSpPr>
          <p:nvPr/>
        </p:nvSpPr>
        <p:spPr bwMode="auto">
          <a:xfrm>
            <a:off x="457200" y="3494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graphicFrame>
        <p:nvGraphicFramePr>
          <p:cNvPr id="11" name="Tabulka 10">
            <a:extLst>
              <a:ext uri="{FF2B5EF4-FFF2-40B4-BE49-F238E27FC236}">
                <a16:creationId xmlns:a16="http://schemas.microsoft.com/office/drawing/2014/main" id="{D40D2EC3-93DA-468C-A333-B29417E2F788}"/>
              </a:ext>
            </a:extLst>
          </p:cNvPr>
          <p:cNvGraphicFramePr>
            <a:graphicFrameLocks noGrp="1"/>
          </p:cNvGraphicFramePr>
          <p:nvPr>
            <p:extLst>
              <p:ext uri="{D42A27DB-BD31-4B8C-83A1-F6EECF244321}">
                <p14:modId xmlns:p14="http://schemas.microsoft.com/office/powerpoint/2010/main" val="911310428"/>
              </p:ext>
            </p:extLst>
          </p:nvPr>
        </p:nvGraphicFramePr>
        <p:xfrm>
          <a:off x="971600" y="1417639"/>
          <a:ext cx="7488832" cy="4268348"/>
        </p:xfrm>
        <a:graphic>
          <a:graphicData uri="http://schemas.openxmlformats.org/drawingml/2006/table">
            <a:tbl>
              <a:tblPr firstRow="1" firstCol="1" bandRow="1"/>
              <a:tblGrid>
                <a:gridCol w="909761">
                  <a:extLst>
                    <a:ext uri="{9D8B030D-6E8A-4147-A177-3AD203B41FA5}">
                      <a16:colId xmlns:a16="http://schemas.microsoft.com/office/drawing/2014/main" val="4138572216"/>
                    </a:ext>
                  </a:extLst>
                </a:gridCol>
                <a:gridCol w="3410719">
                  <a:extLst>
                    <a:ext uri="{9D8B030D-6E8A-4147-A177-3AD203B41FA5}">
                      <a16:colId xmlns:a16="http://schemas.microsoft.com/office/drawing/2014/main" val="3517270407"/>
                    </a:ext>
                  </a:extLst>
                </a:gridCol>
                <a:gridCol w="1417564">
                  <a:extLst>
                    <a:ext uri="{9D8B030D-6E8A-4147-A177-3AD203B41FA5}">
                      <a16:colId xmlns:a16="http://schemas.microsoft.com/office/drawing/2014/main" val="1332020230"/>
                    </a:ext>
                  </a:extLst>
                </a:gridCol>
                <a:gridCol w="1750788">
                  <a:extLst>
                    <a:ext uri="{9D8B030D-6E8A-4147-A177-3AD203B41FA5}">
                      <a16:colId xmlns:a16="http://schemas.microsoft.com/office/drawing/2014/main" val="1507268705"/>
                    </a:ext>
                  </a:extLst>
                </a:gridCol>
              </a:tblGrid>
              <a:tr h="546410">
                <a:tc>
                  <a:txBody>
                    <a:bodyPr/>
                    <a:lstStyle/>
                    <a:p>
                      <a:pPr algn="just">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Kód</a:t>
                      </a:r>
                      <a:endParaRPr lang="cs-CZ" sz="2000" dirty="0">
                        <a:effectLst/>
                        <a:latin typeface="Times New Roman" panose="02020603050405020304" pitchFamily="18" charset="0"/>
                        <a:ea typeface="Calibri" panose="020F0502020204030204" pitchFamily="34" charset="0"/>
                      </a:endParaRPr>
                    </a:p>
                  </a:txBody>
                  <a:tcPr marL="44450" marR="44450" marT="0" marB="0" anchor="b">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just">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Název indikátoru</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0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Měrná jednotka</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0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Typ indikátoru</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extLst>
                  <a:ext uri="{0D108BD9-81ED-4DB2-BD59-A6C34878D82A}">
                    <a16:rowId xmlns:a16="http://schemas.microsoft.com/office/drawing/2014/main" val="2266883570"/>
                  </a:ext>
                </a:extLst>
              </a:tr>
              <a:tr h="577048">
                <a:tc>
                  <a:txBody>
                    <a:bodyPr/>
                    <a:lstStyle/>
                    <a:p>
                      <a:pPr algn="l">
                        <a:lnSpc>
                          <a:spcPct val="115000"/>
                        </a:lnSpc>
                        <a:spcAft>
                          <a:spcPts val="600"/>
                        </a:spcAft>
                      </a:pPr>
                      <a:r>
                        <a:rPr lang="cs-CZ" sz="2000" dirty="0">
                          <a:effectLst/>
                          <a:latin typeface="+mn-lt"/>
                          <a:ea typeface="Calibri" panose="020F0502020204030204" pitchFamily="34" charset="0"/>
                          <a:cs typeface="Arial" panose="020B0604020202020204" pitchFamily="34" charset="0"/>
                        </a:rPr>
                        <a:t>60000 </a:t>
                      </a:r>
                      <a:endParaRPr lang="cs-CZ"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15000"/>
                        </a:lnSpc>
                        <a:spcAft>
                          <a:spcPts val="600"/>
                        </a:spcAft>
                      </a:pPr>
                      <a:r>
                        <a:rPr lang="cs-CZ" sz="2000" dirty="0">
                          <a:effectLst/>
                          <a:latin typeface="+mn-lt"/>
                          <a:ea typeface="Calibri" panose="020F0502020204030204" pitchFamily="34" charset="0"/>
                          <a:cs typeface="Arial" panose="020B0604020202020204" pitchFamily="34" charset="0"/>
                        </a:rPr>
                        <a:t>Celkový počet účastníků </a:t>
                      </a:r>
                      <a:endParaRPr lang="cs-CZ"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Osoby</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Výstup</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943453569"/>
                  </a:ext>
                </a:extLst>
              </a:tr>
              <a:tr h="645438">
                <a:tc>
                  <a:txBody>
                    <a:bodyPr/>
                    <a:lstStyle/>
                    <a:p>
                      <a:pPr algn="l">
                        <a:lnSpc>
                          <a:spcPct val="115000"/>
                        </a:lnSpc>
                        <a:spcAft>
                          <a:spcPts val="600"/>
                        </a:spcAft>
                      </a:pPr>
                      <a:r>
                        <a:rPr lang="cs-CZ" sz="2000" dirty="0">
                          <a:effectLst/>
                          <a:latin typeface="Calibri" panose="020F0502020204030204" pitchFamily="34" charset="0"/>
                          <a:ea typeface="Calibri" panose="020F0502020204030204" pitchFamily="34" charset="0"/>
                          <a:cs typeface="Arial" panose="020B0604020202020204" pitchFamily="34" charset="0"/>
                        </a:rPr>
                        <a:t>10212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15000"/>
                        </a:lnSpc>
                        <a:spcAft>
                          <a:spcPts val="600"/>
                        </a:spcAft>
                      </a:pPr>
                      <a:r>
                        <a:rPr lang="cs-CZ" sz="2000" dirty="0">
                          <a:effectLst/>
                          <a:latin typeface="Calibri" panose="020F0502020204030204" pitchFamily="34" charset="0"/>
                          <a:ea typeface="Calibri" panose="020F0502020204030204" pitchFamily="34" charset="0"/>
                          <a:cs typeface="Arial" panose="020B0604020202020204" pitchFamily="34" charset="0"/>
                        </a:rPr>
                        <a:t>Počet podpořených již existujících sociálních podniků</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effectLst/>
                          <a:latin typeface="+mn-lt"/>
                          <a:ea typeface="Calibri" panose="020F0502020204030204" pitchFamily="34" charset="0"/>
                        </a:rPr>
                        <a:t>Organizace</a:t>
                      </a: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Výstup</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253175511"/>
                  </a:ext>
                </a:extLst>
              </a:tr>
              <a:tr h="609930">
                <a:tc>
                  <a:txBody>
                    <a:bodyPr/>
                    <a:lstStyle/>
                    <a:p>
                      <a:pPr algn="l">
                        <a:lnSpc>
                          <a:spcPct val="115000"/>
                        </a:lnSpc>
                        <a:spcAft>
                          <a:spcPts val="600"/>
                        </a:spcAft>
                      </a:pPr>
                      <a:r>
                        <a:rPr lang="cs-CZ" sz="2000" dirty="0">
                          <a:effectLst/>
                          <a:latin typeface="Calibri" panose="020F0502020204030204" pitchFamily="34" charset="0"/>
                          <a:ea typeface="Calibri" panose="020F0502020204030204" pitchFamily="34" charset="0"/>
                          <a:cs typeface="Arial" panose="020B0604020202020204" pitchFamily="34" charset="0"/>
                        </a:rPr>
                        <a:t>10213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15000"/>
                        </a:lnSpc>
                        <a:spcAft>
                          <a:spcPts val="600"/>
                        </a:spcAft>
                      </a:pPr>
                      <a:r>
                        <a:rPr lang="cs-CZ" sz="2000" dirty="0">
                          <a:effectLst/>
                          <a:latin typeface="Calibri" panose="020F0502020204030204" pitchFamily="34" charset="0"/>
                          <a:ea typeface="Calibri" panose="020F0502020204030204" pitchFamily="34" charset="0"/>
                          <a:cs typeface="Arial" panose="020B0604020202020204" pitchFamily="34" charset="0"/>
                        </a:rPr>
                        <a:t>Počet sociálních podniků vzniklých díky podpoře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mn-lt"/>
                          <a:ea typeface="Times New Roman" panose="02020603050405020304" pitchFamily="18" charset="0"/>
                        </a:rPr>
                        <a:t>Organizace</a:t>
                      </a:r>
                      <a:endParaRPr lang="cs-CZ" sz="1800" dirty="0">
                        <a:effectLst/>
                        <a:latin typeface="+mn-lt"/>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Výstup</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406882488"/>
                  </a:ext>
                </a:extLst>
              </a:tr>
              <a:tr h="1720768">
                <a:tc>
                  <a:txBody>
                    <a:bodyPr/>
                    <a:lstStyle/>
                    <a:p>
                      <a:pPr marL="36195" marR="36195">
                        <a:lnSpc>
                          <a:spcPct val="115000"/>
                        </a:lnSpc>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80500</a:t>
                      </a:r>
                    </a:p>
                  </a:txBody>
                  <a:tcPr marL="0" marR="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marL="36195" marR="36195">
                        <a:lnSpc>
                          <a:spcPct val="115000"/>
                        </a:lnSpc>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Počet napsaných a zveřejněných analytických a strategických dokumentů (vč. evaluačních) </a:t>
                      </a: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Osoby</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effectLst/>
                          <a:latin typeface="+mn-lt"/>
                          <a:ea typeface="Calibri" panose="020F0502020204030204" pitchFamily="34" charset="0"/>
                        </a:rPr>
                        <a:t>Výstup</a:t>
                      </a: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604532215"/>
                  </a:ext>
                </a:extLst>
              </a:tr>
            </a:tbl>
          </a:graphicData>
        </a:graphic>
      </p:graphicFrame>
    </p:spTree>
    <p:extLst>
      <p:ext uri="{BB962C8B-B14F-4D97-AF65-F5344CB8AC3E}">
        <p14:creationId xmlns:p14="http://schemas.microsoft.com/office/powerpoint/2010/main" val="2893250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191A40-6557-4514-BE0F-D6EC8CFC2B0E}"/>
              </a:ext>
            </a:extLst>
          </p:cNvPr>
          <p:cNvSpPr>
            <a:spLocks noGrp="1"/>
          </p:cNvSpPr>
          <p:nvPr>
            <p:ph type="title"/>
          </p:nvPr>
        </p:nvSpPr>
        <p:spPr/>
        <p:txBody>
          <a:bodyPr/>
          <a:lstStyle/>
          <a:p>
            <a:r>
              <a:rPr lang="cs-CZ" dirty="0">
                <a:solidFill>
                  <a:schemeClr val="bg1">
                    <a:lumMod val="50000"/>
                  </a:schemeClr>
                </a:solidFill>
              </a:rPr>
              <a:t>Program semináře</a:t>
            </a:r>
          </a:p>
        </p:txBody>
      </p:sp>
      <p:sp>
        <p:nvSpPr>
          <p:cNvPr id="3" name="Zástupný obsah 2">
            <a:extLst>
              <a:ext uri="{FF2B5EF4-FFF2-40B4-BE49-F238E27FC236}">
                <a16:creationId xmlns:a16="http://schemas.microsoft.com/office/drawing/2014/main" id="{D3BD0C01-7D6A-436A-911A-CE6FE98669D4}"/>
              </a:ext>
            </a:extLst>
          </p:cNvPr>
          <p:cNvSpPr>
            <a:spLocks noGrp="1"/>
          </p:cNvSpPr>
          <p:nvPr>
            <p:ph idx="1"/>
          </p:nvPr>
        </p:nvSpPr>
        <p:spPr/>
        <p:txBody>
          <a:bodyPr>
            <a:noAutofit/>
          </a:bodyPr>
          <a:lstStyle/>
          <a:p>
            <a:r>
              <a:rPr lang="cs-CZ" sz="2400" dirty="0"/>
              <a:t>Představení a cíl výzvy (časové vymezení a finanční alokace) </a:t>
            </a:r>
          </a:p>
          <a:p>
            <a:r>
              <a:rPr lang="cs-CZ" sz="2400" dirty="0"/>
              <a:t>Cílové skupiny a oprávnění žadatelé </a:t>
            </a:r>
          </a:p>
          <a:p>
            <a:r>
              <a:rPr lang="cs-CZ" sz="2400" dirty="0"/>
              <a:t>Míra podpory a spolufinancování</a:t>
            </a:r>
          </a:p>
          <a:p>
            <a:r>
              <a:rPr lang="cs-CZ" sz="2400" dirty="0"/>
              <a:t>Podporované aktivity </a:t>
            </a:r>
          </a:p>
          <a:p>
            <a:r>
              <a:rPr lang="cs-CZ" sz="2400" dirty="0"/>
              <a:t>Indikátory </a:t>
            </a:r>
          </a:p>
          <a:p>
            <a:r>
              <a:rPr lang="cs-CZ" sz="2400" dirty="0"/>
              <a:t>Způsobilost výdajů </a:t>
            </a:r>
          </a:p>
          <a:p>
            <a:r>
              <a:rPr lang="cs-CZ" sz="2400" dirty="0"/>
              <a:t>Proces hodnocení a výběru projektů </a:t>
            </a:r>
          </a:p>
          <a:p>
            <a:r>
              <a:rPr lang="cs-CZ" sz="2400" dirty="0"/>
              <a:t>ISKP14+ </a:t>
            </a:r>
          </a:p>
          <a:p>
            <a:r>
              <a:rPr lang="cs-CZ" sz="2400" dirty="0"/>
              <a:t>Zpráva o realizaci, Publicita</a:t>
            </a:r>
          </a:p>
          <a:p>
            <a:r>
              <a:rPr lang="cs-CZ" sz="2400" dirty="0"/>
              <a:t>Důležité odkazy</a:t>
            </a:r>
          </a:p>
        </p:txBody>
      </p:sp>
    </p:spTree>
    <p:extLst>
      <p:ext uri="{BB962C8B-B14F-4D97-AF65-F5344CB8AC3E}">
        <p14:creationId xmlns:p14="http://schemas.microsoft.com/office/powerpoint/2010/main" val="3996297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F5959-B5AF-464A-A19F-56696268819A}"/>
              </a:ext>
            </a:extLst>
          </p:cNvPr>
          <p:cNvSpPr>
            <a:spLocks noGrp="1"/>
          </p:cNvSpPr>
          <p:nvPr>
            <p:ph type="title"/>
          </p:nvPr>
        </p:nvSpPr>
        <p:spPr/>
        <p:txBody>
          <a:bodyPr/>
          <a:lstStyle/>
          <a:p>
            <a:r>
              <a:rPr lang="cs-CZ" dirty="0">
                <a:solidFill>
                  <a:schemeClr val="bg1">
                    <a:lumMod val="50000"/>
                  </a:schemeClr>
                </a:solidFill>
              </a:rPr>
              <a:t>Indikátory</a:t>
            </a:r>
          </a:p>
        </p:txBody>
      </p:sp>
      <p:sp>
        <p:nvSpPr>
          <p:cNvPr id="5" name="Rectangle 1">
            <a:extLst>
              <a:ext uri="{FF2B5EF4-FFF2-40B4-BE49-F238E27FC236}">
                <a16:creationId xmlns:a16="http://schemas.microsoft.com/office/drawing/2014/main" id="{DF3EDCC6-D5DE-4D02-97B1-32BC8BD57C03}"/>
              </a:ext>
            </a:extLst>
          </p:cNvPr>
          <p:cNvSpPr>
            <a:spLocks noChangeArrowheads="1"/>
          </p:cNvSpPr>
          <p:nvPr/>
        </p:nvSpPr>
        <p:spPr bwMode="auto">
          <a:xfrm>
            <a:off x="457200" y="3494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 name="Obdélník 2">
            <a:extLst>
              <a:ext uri="{FF2B5EF4-FFF2-40B4-BE49-F238E27FC236}">
                <a16:creationId xmlns:a16="http://schemas.microsoft.com/office/drawing/2014/main" id="{FB85299B-F41E-4C1B-8B80-7AD5BD023392}"/>
              </a:ext>
            </a:extLst>
          </p:cNvPr>
          <p:cNvSpPr/>
          <p:nvPr/>
        </p:nvSpPr>
        <p:spPr>
          <a:xfrm>
            <a:off x="1605779" y="3068961"/>
            <a:ext cx="6390456" cy="2308324"/>
          </a:xfrm>
          <a:prstGeom prst="rect">
            <a:avLst/>
          </a:prstGeom>
        </p:spPr>
        <p:txBody>
          <a:bodyPr wrap="square">
            <a:spAutoFit/>
          </a:bodyPr>
          <a:lstStyle/>
          <a:p>
            <a:pPr algn="ctr"/>
            <a:r>
              <a:rPr lang="cs-CZ" b="1" dirty="0"/>
              <a:t>Výsledky – Indikátory bez závazku</a:t>
            </a:r>
          </a:p>
          <a:p>
            <a:r>
              <a:rPr lang="cs-CZ" dirty="0"/>
              <a:t>                                </a:t>
            </a:r>
          </a:p>
          <a:p>
            <a:endParaRPr lang="cs-CZ" dirty="0"/>
          </a:p>
          <a:p>
            <a:r>
              <a:rPr lang="cs-CZ" dirty="0"/>
              <a:t>Hodnoty, které nepředstavují závazek žadatele, ale které je nutné sledovat (Žadatel má povinnost vyplnit cílovou hodnotu indikátorů, u nerelevantních je možno uvést hodnotu 0.) </a:t>
            </a:r>
          </a:p>
          <a:p>
            <a:endParaRPr lang="cs-CZ" dirty="0"/>
          </a:p>
          <a:p>
            <a:pPr algn="ctr"/>
            <a:endParaRPr lang="cs-CZ" b="1" dirty="0"/>
          </a:p>
        </p:txBody>
      </p:sp>
      <p:sp>
        <p:nvSpPr>
          <p:cNvPr id="9" name="Šipka: dolů 8">
            <a:extLst>
              <a:ext uri="{FF2B5EF4-FFF2-40B4-BE49-F238E27FC236}">
                <a16:creationId xmlns:a16="http://schemas.microsoft.com/office/drawing/2014/main" id="{5E863373-6FFA-451B-9FE2-48CB8B22AE4F}"/>
              </a:ext>
            </a:extLst>
          </p:cNvPr>
          <p:cNvSpPr/>
          <p:nvPr/>
        </p:nvSpPr>
        <p:spPr>
          <a:xfrm>
            <a:off x="4459375" y="3494088"/>
            <a:ext cx="216024" cy="3669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a:extLst>
              <a:ext uri="{FF2B5EF4-FFF2-40B4-BE49-F238E27FC236}">
                <a16:creationId xmlns:a16="http://schemas.microsoft.com/office/drawing/2014/main" id="{D9DB51F5-C2F2-48C6-AE65-82DCC53262C7}"/>
              </a:ext>
            </a:extLst>
          </p:cNvPr>
          <p:cNvSpPr/>
          <p:nvPr/>
        </p:nvSpPr>
        <p:spPr>
          <a:xfrm>
            <a:off x="1593202" y="1772820"/>
            <a:ext cx="6075142" cy="923330"/>
          </a:xfrm>
          <a:prstGeom prst="rect">
            <a:avLst/>
          </a:prstGeom>
        </p:spPr>
        <p:txBody>
          <a:bodyPr wrap="square">
            <a:spAutoFit/>
          </a:bodyPr>
          <a:lstStyle/>
          <a:p>
            <a:pPr algn="ctr"/>
            <a:r>
              <a:rPr lang="cs-CZ" b="1" dirty="0"/>
              <a:t>Výstupy – Indikátory se závazkem </a:t>
            </a:r>
          </a:p>
          <a:p>
            <a:endParaRPr lang="cs-CZ" dirty="0"/>
          </a:p>
          <a:p>
            <a:r>
              <a:rPr lang="cs-CZ" dirty="0"/>
              <a:t>Hodnoty, které jsou chápány jako závazek žadatele, projektu </a:t>
            </a:r>
          </a:p>
        </p:txBody>
      </p:sp>
      <p:pic>
        <p:nvPicPr>
          <p:cNvPr id="13" name="Obrázek 12">
            <a:extLst>
              <a:ext uri="{FF2B5EF4-FFF2-40B4-BE49-F238E27FC236}">
                <a16:creationId xmlns:a16="http://schemas.microsoft.com/office/drawing/2014/main" id="{32230946-E520-490B-9298-4DE34AFCA7A9}"/>
              </a:ext>
            </a:extLst>
          </p:cNvPr>
          <p:cNvPicPr>
            <a:picLocks noChangeAspect="1"/>
          </p:cNvPicPr>
          <p:nvPr/>
        </p:nvPicPr>
        <p:blipFill>
          <a:blip r:embed="rId2"/>
          <a:stretch>
            <a:fillRect/>
          </a:stretch>
        </p:blipFill>
        <p:spPr>
          <a:xfrm>
            <a:off x="4434828" y="2060848"/>
            <a:ext cx="274344" cy="396274"/>
          </a:xfrm>
          <a:prstGeom prst="rect">
            <a:avLst/>
          </a:prstGeom>
        </p:spPr>
      </p:pic>
    </p:spTree>
    <p:extLst>
      <p:ext uri="{BB962C8B-B14F-4D97-AF65-F5344CB8AC3E}">
        <p14:creationId xmlns:p14="http://schemas.microsoft.com/office/powerpoint/2010/main" val="1163863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57D424-8A09-4D75-9F1C-4D03054BE615}"/>
              </a:ext>
            </a:extLst>
          </p:cNvPr>
          <p:cNvSpPr>
            <a:spLocks noGrp="1"/>
          </p:cNvSpPr>
          <p:nvPr>
            <p:ph type="title"/>
          </p:nvPr>
        </p:nvSpPr>
        <p:spPr/>
        <p:txBody>
          <a:bodyPr>
            <a:normAutofit/>
          </a:bodyPr>
          <a:lstStyle/>
          <a:p>
            <a:r>
              <a:rPr lang="cs-CZ" dirty="0">
                <a:solidFill>
                  <a:schemeClr val="bg1">
                    <a:lumMod val="50000"/>
                  </a:schemeClr>
                </a:solidFill>
              </a:rPr>
              <a:t>Způsobilost výdajů</a:t>
            </a:r>
          </a:p>
        </p:txBody>
      </p:sp>
      <p:sp>
        <p:nvSpPr>
          <p:cNvPr id="3" name="Zástupný obsah 2">
            <a:extLst>
              <a:ext uri="{FF2B5EF4-FFF2-40B4-BE49-F238E27FC236}">
                <a16:creationId xmlns:a16="http://schemas.microsoft.com/office/drawing/2014/main" id="{48D97B65-4513-4156-A1D1-43CD773A8A58}"/>
              </a:ext>
            </a:extLst>
          </p:cNvPr>
          <p:cNvSpPr>
            <a:spLocks noGrp="1"/>
          </p:cNvSpPr>
          <p:nvPr>
            <p:ph idx="1"/>
          </p:nvPr>
        </p:nvSpPr>
        <p:spPr>
          <a:xfrm>
            <a:off x="457200" y="1268760"/>
            <a:ext cx="8229600" cy="4857403"/>
          </a:xfrm>
        </p:spPr>
        <p:txBody>
          <a:bodyPr>
            <a:normAutofit fontScale="25000" lnSpcReduction="20000"/>
          </a:bodyPr>
          <a:lstStyle/>
          <a:p>
            <a:pPr marL="0" indent="0">
              <a:buNone/>
            </a:pPr>
            <a:r>
              <a:rPr lang="cs-CZ" sz="6400" b="1" dirty="0"/>
              <a:t>•	</a:t>
            </a:r>
            <a:r>
              <a:rPr lang="cs-CZ" sz="8000" b="1" dirty="0"/>
              <a:t>Pravidla pro věcnou způsobilost</a:t>
            </a:r>
          </a:p>
          <a:p>
            <a:pPr marL="0" indent="0">
              <a:buNone/>
            </a:pPr>
            <a:r>
              <a:rPr lang="cs-CZ" sz="8000" dirty="0"/>
              <a:t>Specifická části pravidel pro žadatele a příjemce v rámci OPZ.</a:t>
            </a:r>
          </a:p>
          <a:p>
            <a:pPr marL="0" indent="0">
              <a:buNone/>
            </a:pPr>
            <a:r>
              <a:rPr lang="cs-CZ" sz="8000" dirty="0"/>
              <a:t>Pokud příjemce čerpá na zaměstnance příspěvek na podporu zaměstnávání osob se zdravotním postižením dle § 78 zákona č. 435/2004 Sb., o zaměstnanosti, ve znění pozdějších předpisů, nebo jiný příspěvek poskytovaný Úřadem práce ČR, jehož výše se stanoví na základě skutečně vynaložených prostředků na osobní náklady zaměstnanců, nemůže současně čerpat podporu v rámci předkládaného projektu na úhradu osobních nákladů zaměstnanců, na které žadatel pobírá tento příspěvek.</a:t>
            </a:r>
          </a:p>
          <a:p>
            <a:pPr marL="0" indent="0">
              <a:buNone/>
            </a:pPr>
            <a:r>
              <a:rPr lang="cs-CZ" sz="8000" b="1" dirty="0"/>
              <a:t>•	Časová způsobilost</a:t>
            </a:r>
          </a:p>
          <a:p>
            <a:pPr marL="0" indent="0">
              <a:buNone/>
            </a:pPr>
            <a:r>
              <a:rPr lang="cs-CZ" sz="8000" dirty="0"/>
              <a:t>Datum zahájení projektu nesmí předcházet datu vyhlášení příslušné výzvy MAS.</a:t>
            </a:r>
          </a:p>
          <a:p>
            <a:pPr marL="0" indent="0">
              <a:buNone/>
            </a:pPr>
            <a:r>
              <a:rPr lang="cs-CZ" sz="8000" b="1" dirty="0"/>
              <a:t>•	Informace o křížovém financování</a:t>
            </a:r>
          </a:p>
          <a:p>
            <a:pPr marL="0" indent="0">
              <a:buNone/>
            </a:pPr>
            <a:r>
              <a:rPr lang="cs-CZ" sz="8000" dirty="0"/>
              <a:t>V rámci této výzvy není možné využít křížového financování.</a:t>
            </a:r>
          </a:p>
          <a:p>
            <a:pPr marL="0" indent="0">
              <a:buNone/>
            </a:pPr>
            <a:r>
              <a:rPr lang="cs-CZ" sz="8000" b="1" dirty="0"/>
              <a:t>•	Pravidla týkající se nepřímých nákladů</a:t>
            </a:r>
          </a:p>
          <a:p>
            <a:pPr marL="0" indent="0">
              <a:buNone/>
            </a:pPr>
            <a:r>
              <a:rPr lang="cs-CZ" sz="8000" dirty="0"/>
              <a:t>Specifická část pravidel pro žadatele a příjemce v rámci OPZ.</a:t>
            </a:r>
          </a:p>
          <a:p>
            <a:pPr marL="0" indent="0">
              <a:buNone/>
            </a:pPr>
            <a:r>
              <a:rPr lang="cs-CZ" sz="8000" dirty="0"/>
              <a:t>Projekty podpořené ve výzvách MAS aplikují nepřímé náklady ve výši 25 %.</a:t>
            </a:r>
          </a:p>
          <a:p>
            <a:pPr marL="0" indent="0">
              <a:buNone/>
            </a:pPr>
            <a:endParaRPr lang="cs-CZ" sz="6400" dirty="0"/>
          </a:p>
          <a:p>
            <a:pPr marL="0" indent="0">
              <a:buNone/>
            </a:pPr>
            <a:endParaRPr lang="cs-CZ" dirty="0"/>
          </a:p>
        </p:txBody>
      </p:sp>
    </p:spTree>
    <p:extLst>
      <p:ext uri="{BB962C8B-B14F-4D97-AF65-F5344CB8AC3E}">
        <p14:creationId xmlns:p14="http://schemas.microsoft.com/office/powerpoint/2010/main" val="758704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FD636BF3-415A-4111-B426-6FB1F4E7F8FF}"/>
              </a:ext>
            </a:extLst>
          </p:cNvPr>
          <p:cNvSpPr/>
          <p:nvPr/>
        </p:nvSpPr>
        <p:spPr>
          <a:xfrm>
            <a:off x="827584" y="620689"/>
            <a:ext cx="7920880" cy="5909310"/>
          </a:xfrm>
          <a:prstGeom prst="rect">
            <a:avLst/>
          </a:prstGeom>
        </p:spPr>
        <p:txBody>
          <a:bodyPr wrap="square">
            <a:spAutoFit/>
          </a:bodyPr>
          <a:lstStyle/>
          <a:p>
            <a:r>
              <a:rPr lang="cs-CZ" altLang="cs-CZ" b="1" dirty="0">
                <a:latin typeface="Corbel" panose="020B0503020204020204" pitchFamily="34" charset="0"/>
              </a:rPr>
              <a:t>Každý výdaj musí splňovat tyto podmínky</a:t>
            </a:r>
          </a:p>
          <a:p>
            <a:endParaRPr lang="cs-CZ" altLang="cs-CZ" b="1" dirty="0">
              <a:latin typeface="Corbel" panose="020B0503020204020204" pitchFamily="34" charset="0"/>
            </a:endParaRPr>
          </a:p>
          <a:p>
            <a:pPr algn="just"/>
            <a:r>
              <a:rPr lang="cs-CZ" altLang="cs-CZ" dirty="0"/>
              <a:t>• </a:t>
            </a:r>
            <a:r>
              <a:rPr lang="cs-CZ" altLang="cs-CZ" dirty="0">
                <a:latin typeface="Corbel" panose="020B0503020204020204" pitchFamily="34" charset="0"/>
              </a:rPr>
              <a:t>je v souladu s právními předpisy (tj. zejména legislativou EU a ČR), </a:t>
            </a:r>
          </a:p>
          <a:p>
            <a:pPr algn="just"/>
            <a:r>
              <a:rPr lang="cs-CZ" altLang="cs-CZ" dirty="0"/>
              <a:t>• </a:t>
            </a:r>
            <a:r>
              <a:rPr lang="cs-CZ" altLang="cs-CZ" dirty="0">
                <a:latin typeface="Corbel" panose="020B0503020204020204" pitchFamily="34" charset="0"/>
              </a:rPr>
              <a:t>je v souladu s pravidly programu a s podmínkami poskytnutí podpory, </a:t>
            </a:r>
          </a:p>
          <a:p>
            <a:pPr algn="just"/>
            <a:r>
              <a:rPr lang="cs-CZ" altLang="cs-CZ" dirty="0"/>
              <a:t>• </a:t>
            </a:r>
            <a:r>
              <a:rPr lang="cs-CZ" altLang="cs-CZ" dirty="0">
                <a:latin typeface="Corbel" panose="020B0503020204020204" pitchFamily="34" charset="0"/>
              </a:rPr>
              <a:t>je přiměřený, </a:t>
            </a:r>
          </a:p>
          <a:p>
            <a:pPr algn="just"/>
            <a:r>
              <a:rPr lang="cs-CZ" altLang="cs-CZ" dirty="0"/>
              <a:t>• </a:t>
            </a:r>
            <a:r>
              <a:rPr lang="cs-CZ" altLang="cs-CZ" dirty="0">
                <a:latin typeface="Corbel" panose="020B0503020204020204" pitchFamily="34" charset="0"/>
              </a:rPr>
              <a:t>vznikl v době realizace projektu,</a:t>
            </a:r>
          </a:p>
          <a:p>
            <a:r>
              <a:rPr lang="cs-CZ" altLang="cs-CZ" dirty="0"/>
              <a:t>• </a:t>
            </a:r>
            <a:r>
              <a:rPr lang="cs-CZ" altLang="cs-CZ" dirty="0">
                <a:latin typeface="Corbel" panose="020B0503020204020204" pitchFamily="34" charset="0"/>
              </a:rPr>
              <a:t>datum zahájení realizace projektu nesmí předcházet datu vyhlášení výzvy</a:t>
            </a:r>
          </a:p>
          <a:p>
            <a:r>
              <a:rPr lang="cs-CZ" altLang="cs-CZ" dirty="0">
                <a:latin typeface="Corbel" panose="020B0503020204020204" pitchFamily="34" charset="0"/>
              </a:rPr>
              <a:t>   MAS </a:t>
            </a:r>
          </a:p>
          <a:p>
            <a:pPr algn="just"/>
            <a:r>
              <a:rPr lang="cs-CZ" altLang="cs-CZ" dirty="0"/>
              <a:t>• </a:t>
            </a:r>
            <a:r>
              <a:rPr lang="cs-CZ" altLang="cs-CZ" dirty="0">
                <a:latin typeface="Corbel" panose="020B0503020204020204" pitchFamily="34" charset="0"/>
              </a:rPr>
              <a:t>splňuje podmínky územní způsobilosti (tj. váže se na aktivity projektu, </a:t>
            </a:r>
          </a:p>
          <a:p>
            <a:pPr algn="just"/>
            <a:r>
              <a:rPr lang="cs-CZ" altLang="cs-CZ" dirty="0">
                <a:latin typeface="Corbel" panose="020B0503020204020204" pitchFamily="34" charset="0"/>
              </a:rPr>
              <a:t>   které jsou územně způsobilé), </a:t>
            </a:r>
          </a:p>
          <a:p>
            <a:pPr algn="just"/>
            <a:r>
              <a:rPr lang="cs-CZ" altLang="cs-CZ" dirty="0"/>
              <a:t>• </a:t>
            </a:r>
            <a:r>
              <a:rPr lang="cs-CZ" altLang="cs-CZ" dirty="0">
                <a:latin typeface="Corbel" panose="020B0503020204020204" pitchFamily="34" charset="0"/>
              </a:rPr>
              <a:t>je řádně identifikovatelný, prokazatelný a doložitelný</a:t>
            </a:r>
          </a:p>
          <a:p>
            <a:pPr algn="just"/>
            <a:r>
              <a:rPr lang="cs-CZ" altLang="cs-CZ" dirty="0">
                <a:latin typeface="Corbel" panose="020B0503020204020204" pitchFamily="34" charset="0"/>
              </a:rPr>
              <a:t>Nákup služeb – dodání služby musí být nezbytné k realizaci projektu a musí vytvářet novou hodnotu.</a:t>
            </a:r>
          </a:p>
          <a:p>
            <a:pPr algn="just"/>
            <a:r>
              <a:rPr lang="cs-CZ" altLang="cs-CZ" dirty="0">
                <a:latin typeface="Corbel" panose="020B0503020204020204" pitchFamily="34" charset="0"/>
              </a:rPr>
              <a:t> • Pronájem prostor nutných pro realizaci projektu (kromě kancelářských </a:t>
            </a:r>
          </a:p>
          <a:p>
            <a:pPr algn="just"/>
            <a:r>
              <a:rPr lang="cs-CZ" altLang="cs-CZ" dirty="0">
                <a:latin typeface="Corbel" panose="020B0503020204020204" pitchFamily="34" charset="0"/>
              </a:rPr>
              <a:t>   prostor určených pro práci projektového či finančního manažera a </a:t>
            </a:r>
          </a:p>
          <a:p>
            <a:pPr algn="just"/>
            <a:r>
              <a:rPr lang="cs-CZ" altLang="cs-CZ" dirty="0">
                <a:latin typeface="Corbel" panose="020B0503020204020204" pitchFamily="34" charset="0"/>
              </a:rPr>
              <a:t>   koordinátora projektu nebo jiných administrativních pozic. Náklady na</a:t>
            </a:r>
          </a:p>
          <a:p>
            <a:pPr algn="just"/>
            <a:r>
              <a:rPr lang="cs-CZ" altLang="cs-CZ" dirty="0">
                <a:latin typeface="Corbel" panose="020B0503020204020204" pitchFamily="34" charset="0"/>
              </a:rPr>
              <a:t>   nájem těchto prostor spadají do nepřímých nákladů).</a:t>
            </a:r>
          </a:p>
          <a:p>
            <a:pPr algn="just"/>
            <a:r>
              <a:rPr lang="cs-CZ" altLang="cs-CZ" dirty="0">
                <a:latin typeface="Corbel" panose="020B0503020204020204" pitchFamily="34" charset="0"/>
              </a:rPr>
              <a:t>• Doprava dětí do/z … je možná pouze za předpokladu, že je nezbytná pro</a:t>
            </a:r>
          </a:p>
          <a:p>
            <a:pPr algn="just"/>
            <a:r>
              <a:rPr lang="cs-CZ" altLang="cs-CZ" dirty="0">
                <a:latin typeface="Corbel" panose="020B0503020204020204" pitchFamily="34" charset="0"/>
              </a:rPr>
              <a:t>   realizaci projektu s ohledem na cílovou skupinu a je efektivní a hospodárná.</a:t>
            </a:r>
          </a:p>
          <a:p>
            <a:pPr algn="just"/>
            <a:r>
              <a:rPr lang="cs-CZ" altLang="cs-CZ" dirty="0">
                <a:latin typeface="Corbel" panose="020B0503020204020204" pitchFamily="34" charset="0"/>
              </a:rPr>
              <a:t> • Animační služby, tzn. že pečující osoba pracuje na živnostenský list</a:t>
            </a:r>
          </a:p>
          <a:p>
            <a:pPr algn="just"/>
            <a:endParaRPr lang="cs-CZ" altLang="cs-CZ" dirty="0">
              <a:latin typeface="Corbel" panose="020B0503020204020204" pitchFamily="34" charset="0"/>
            </a:endParaRPr>
          </a:p>
        </p:txBody>
      </p:sp>
    </p:spTree>
    <p:extLst>
      <p:ext uri="{BB962C8B-B14F-4D97-AF65-F5344CB8AC3E}">
        <p14:creationId xmlns:p14="http://schemas.microsoft.com/office/powerpoint/2010/main" val="592380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494F21-5A36-4810-9590-715744AB2E7C}"/>
              </a:ext>
            </a:extLst>
          </p:cNvPr>
          <p:cNvSpPr>
            <a:spLocks noGrp="1"/>
          </p:cNvSpPr>
          <p:nvPr>
            <p:ph type="title"/>
          </p:nvPr>
        </p:nvSpPr>
        <p:spPr/>
        <p:txBody>
          <a:bodyPr>
            <a:normAutofit fontScale="90000"/>
          </a:bodyPr>
          <a:lstStyle/>
          <a:p>
            <a:r>
              <a:rPr lang="cs-CZ" dirty="0">
                <a:solidFill>
                  <a:schemeClr val="bg1">
                    <a:lumMod val="50000"/>
                  </a:schemeClr>
                </a:solidFill>
              </a:rPr>
              <a:t>Proces hodnocení a výběru projektů</a:t>
            </a:r>
          </a:p>
        </p:txBody>
      </p:sp>
      <p:sp>
        <p:nvSpPr>
          <p:cNvPr id="3" name="Obdélník 2">
            <a:extLst>
              <a:ext uri="{FF2B5EF4-FFF2-40B4-BE49-F238E27FC236}">
                <a16:creationId xmlns:a16="http://schemas.microsoft.com/office/drawing/2014/main" id="{B279FC7F-3C2F-495F-9321-15E05E28E0A0}"/>
              </a:ext>
            </a:extLst>
          </p:cNvPr>
          <p:cNvSpPr/>
          <p:nvPr/>
        </p:nvSpPr>
        <p:spPr>
          <a:xfrm>
            <a:off x="1700808" y="2244060"/>
            <a:ext cx="5742384" cy="3293209"/>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Hodnocení přijatelnosti a formálních náležitostí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Věcné hodnocení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Výběr projektů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Závěrečné ověření způsobilosti (ŘO)</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Příprava a vydání právního aktu</a:t>
            </a:r>
            <a:endParaRPr lang="cs-CZ" sz="2800" dirty="0">
              <a:effectLst/>
              <a:latin typeface="Times New Roman" panose="02020603050405020304" pitchFamily="18" charset="0"/>
              <a:ea typeface="Calibri" panose="020F0502020204030204" pitchFamily="34" charset="0"/>
            </a:endParaRPr>
          </a:p>
        </p:txBody>
      </p:sp>
      <p:pic>
        <p:nvPicPr>
          <p:cNvPr id="4" name="Obrázek 3">
            <a:extLst>
              <a:ext uri="{FF2B5EF4-FFF2-40B4-BE49-F238E27FC236}">
                <a16:creationId xmlns:a16="http://schemas.microsoft.com/office/drawing/2014/main" id="{BE6AD0DD-3C2C-4852-8176-6CB3EBC160DE}"/>
              </a:ext>
            </a:extLst>
          </p:cNvPr>
          <p:cNvPicPr>
            <a:picLocks noChangeAspect="1"/>
          </p:cNvPicPr>
          <p:nvPr/>
        </p:nvPicPr>
        <p:blipFill>
          <a:blip r:embed="rId2"/>
          <a:stretch>
            <a:fillRect/>
          </a:stretch>
        </p:blipFill>
        <p:spPr>
          <a:xfrm>
            <a:off x="5652120" y="2780928"/>
            <a:ext cx="2231329" cy="1579001"/>
          </a:xfrm>
          <a:prstGeom prst="rect">
            <a:avLst/>
          </a:prstGeom>
        </p:spPr>
      </p:pic>
    </p:spTree>
    <p:extLst>
      <p:ext uri="{BB962C8B-B14F-4D97-AF65-F5344CB8AC3E}">
        <p14:creationId xmlns:p14="http://schemas.microsoft.com/office/powerpoint/2010/main" val="2805854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20DD67-05EC-4234-8E64-ED0AB3E6EB45}"/>
              </a:ext>
            </a:extLst>
          </p:cNvPr>
          <p:cNvSpPr>
            <a:spLocks noGrp="1"/>
          </p:cNvSpPr>
          <p:nvPr>
            <p:ph type="title"/>
          </p:nvPr>
        </p:nvSpPr>
        <p:spPr/>
        <p:txBody>
          <a:bodyPr/>
          <a:lstStyle/>
          <a:p>
            <a:r>
              <a:rPr lang="cs-CZ" dirty="0">
                <a:solidFill>
                  <a:schemeClr val="bg1">
                    <a:lumMod val="50000"/>
                  </a:schemeClr>
                </a:solidFill>
              </a:rPr>
              <a:t>ISKP14+</a:t>
            </a:r>
          </a:p>
        </p:txBody>
      </p:sp>
      <p:sp>
        <p:nvSpPr>
          <p:cNvPr id="3" name="Obdélník 2">
            <a:extLst>
              <a:ext uri="{FF2B5EF4-FFF2-40B4-BE49-F238E27FC236}">
                <a16:creationId xmlns:a16="http://schemas.microsoft.com/office/drawing/2014/main" id="{86759EB9-FB05-4392-BDE4-E50A7AA537AB}"/>
              </a:ext>
            </a:extLst>
          </p:cNvPr>
          <p:cNvSpPr/>
          <p:nvPr/>
        </p:nvSpPr>
        <p:spPr>
          <a:xfrm>
            <a:off x="899592" y="-18097"/>
            <a:ext cx="7272808" cy="6494085"/>
          </a:xfrm>
          <a:prstGeom prst="rect">
            <a:avLst/>
          </a:prstGeom>
        </p:spPr>
        <p:txBody>
          <a:bodyPr wrap="square">
            <a:spAutoFit/>
          </a:bodyPr>
          <a:lstStyle/>
          <a:p>
            <a:pPr>
              <a:spcBef>
                <a:spcPts val="1200"/>
              </a:spcBef>
              <a:spcAft>
                <a:spcPts val="0"/>
              </a:spcAft>
            </a:pPr>
            <a:endParaRPr lang="cs-CZ" dirty="0">
              <a:latin typeface="Calibri" panose="020F0502020204030204" pitchFamily="34" charset="0"/>
              <a:ea typeface="Calibri" panose="020F0502020204030204" pitchFamily="34" charset="0"/>
            </a:endParaRPr>
          </a:p>
          <a:p>
            <a:pPr>
              <a:spcBef>
                <a:spcPts val="1200"/>
              </a:spcBef>
              <a:spcAft>
                <a:spcPts val="0"/>
              </a:spcAft>
            </a:pPr>
            <a:endParaRPr lang="cs-CZ" dirty="0">
              <a:latin typeface="Calibri" panose="020F0502020204030204" pitchFamily="34" charset="0"/>
              <a:ea typeface="Calibri" panose="020F0502020204030204" pitchFamily="34" charset="0"/>
            </a:endParaRPr>
          </a:p>
          <a:p>
            <a:pPr>
              <a:spcBef>
                <a:spcPts val="1200"/>
              </a:spcBef>
              <a:spcAft>
                <a:spcPts val="0"/>
              </a:spcAft>
            </a:pPr>
            <a:endParaRPr lang="cs-CZ" dirty="0">
              <a:latin typeface="Calibri" panose="020F0502020204030204" pitchFamily="34" charset="0"/>
              <a:ea typeface="Calibri" panose="020F0502020204030204" pitchFamily="34" charset="0"/>
            </a:endParaRPr>
          </a:p>
          <a:p>
            <a:pPr>
              <a:spcAft>
                <a:spcPts val="0"/>
              </a:spcAft>
            </a:pPr>
            <a:endParaRPr lang="cs-CZ" dirty="0">
              <a:latin typeface="Calibri" panose="020F0502020204030204" pitchFamily="34" charset="0"/>
              <a:ea typeface="Calibri" panose="020F0502020204030204" pitchFamily="34" charset="0"/>
            </a:endParaRPr>
          </a:p>
          <a:p>
            <a:pPr>
              <a:spcAft>
                <a:spcPts val="0"/>
              </a:spcAft>
            </a:pPr>
            <a:r>
              <a:rPr lang="cs-CZ" dirty="0">
                <a:latin typeface="Calibri" panose="020F0502020204030204" pitchFamily="34" charset="0"/>
                <a:ea typeface="Calibri" panose="020F0502020204030204" pitchFamily="34" charset="0"/>
              </a:rPr>
              <a:t>Součást monitorovacího systému pro využívání Evropských strukturálních</a:t>
            </a:r>
            <a:endParaRPr lang="cs-CZ"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a investičních fondů v ČR v programovém období 2014–2020</a:t>
            </a:r>
            <a:endParaRPr lang="cs-CZ"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On-line aplikace</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Nevyžaduje instalaci do PC</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Vyžaduje registraci s platnou emailovou adresou a telefonním číslem</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Edukační videa</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https://www.dotaceeu.cz/cs/Jak-ziskat-dotaci/Elektronicka-zadost/Edukacni-videa</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Pokyny k vyplnění žádosti v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hlinkClick r:id="rId2"/>
              </a:rPr>
              <a:t>https://www.esfcr.cz/documents/21802/797914/Pokyny+k+vypln%C4%9Bn%C3%AD+%C5%BE%C3%A1dosti+v+IS+KP14%2B+vyd%C3%A1n%C3%AD+A5/9275cfe1-1794-4b4b8e22-037aa0eac805?t=1489476257497</a:t>
            </a:r>
            <a:endParaRPr lang="cs-CZ" dirty="0">
              <a:latin typeface="Calibri" panose="020F0502020204030204" pitchFamily="34"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K práci v IS KP14+ budou nápomocni pracovníci kanceláře MAS !!</a:t>
            </a:r>
            <a:endParaRPr lang="cs-CZ" sz="11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115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494F21-5A36-4810-9590-715744AB2E7C}"/>
              </a:ext>
            </a:extLst>
          </p:cNvPr>
          <p:cNvSpPr>
            <a:spLocks noGrp="1"/>
          </p:cNvSpPr>
          <p:nvPr>
            <p:ph type="title"/>
          </p:nvPr>
        </p:nvSpPr>
        <p:spPr/>
        <p:txBody>
          <a:bodyPr>
            <a:normAutofit/>
          </a:bodyPr>
          <a:lstStyle/>
          <a:p>
            <a:r>
              <a:rPr lang="cs-CZ" dirty="0">
                <a:solidFill>
                  <a:schemeClr val="bg1">
                    <a:lumMod val="50000"/>
                  </a:schemeClr>
                </a:solidFill>
              </a:rPr>
              <a:t>ISKP14+ Elektronický podpis</a:t>
            </a:r>
          </a:p>
        </p:txBody>
      </p:sp>
      <p:sp>
        <p:nvSpPr>
          <p:cNvPr id="3" name="Obdélník 2">
            <a:extLst>
              <a:ext uri="{FF2B5EF4-FFF2-40B4-BE49-F238E27FC236}">
                <a16:creationId xmlns:a16="http://schemas.microsoft.com/office/drawing/2014/main" id="{B279FC7F-3C2F-495F-9321-15E05E28E0A0}"/>
              </a:ext>
            </a:extLst>
          </p:cNvPr>
          <p:cNvSpPr/>
          <p:nvPr/>
        </p:nvSpPr>
        <p:spPr>
          <a:xfrm>
            <a:off x="1700808" y="2244060"/>
            <a:ext cx="5742384" cy="3293209"/>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Elektronický podpis = kvalifikovaný certifikát </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Platnost 1 rok</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Poskytovatelé:</a:t>
            </a:r>
          </a:p>
          <a:p>
            <a:pPr>
              <a:spcBef>
                <a:spcPts val="1200"/>
              </a:spcBef>
              <a:spcAft>
                <a:spcPts val="0"/>
              </a:spcAft>
            </a:pPr>
            <a:r>
              <a:rPr lang="cs-CZ" sz="2800" dirty="0" err="1">
                <a:latin typeface="Calibri" panose="020F0502020204030204" pitchFamily="34" charset="0"/>
                <a:ea typeface="Calibri" panose="020F0502020204030204" pitchFamily="34" charset="0"/>
              </a:rPr>
              <a:t>PostSignum</a:t>
            </a:r>
            <a:r>
              <a:rPr lang="cs-CZ" sz="2800" dirty="0">
                <a:latin typeface="Calibri" panose="020F0502020204030204" pitchFamily="34" charset="0"/>
                <a:ea typeface="Calibri" panose="020F0502020204030204" pitchFamily="34" charset="0"/>
              </a:rPr>
              <a:t> České pošty (Czech Point)</a:t>
            </a:r>
          </a:p>
          <a:p>
            <a:pPr>
              <a:spcBef>
                <a:spcPts val="1200"/>
              </a:spcBef>
              <a:spcAft>
                <a:spcPts val="0"/>
              </a:spcAft>
            </a:pPr>
            <a:r>
              <a:rPr lang="cs-CZ" sz="2800" dirty="0">
                <a:latin typeface="Calibri" panose="020F0502020204030204" pitchFamily="34" charset="0"/>
                <a:ea typeface="Calibri" panose="020F0502020204030204" pitchFamily="34" charset="0"/>
              </a:rPr>
              <a:t>První certifikační autorita</a:t>
            </a:r>
          </a:p>
        </p:txBody>
      </p:sp>
    </p:spTree>
    <p:extLst>
      <p:ext uri="{BB962C8B-B14F-4D97-AF65-F5344CB8AC3E}">
        <p14:creationId xmlns:p14="http://schemas.microsoft.com/office/powerpoint/2010/main" val="181359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lstStyle/>
          <a:p>
            <a:r>
              <a:rPr lang="cs-CZ" dirty="0">
                <a:solidFill>
                  <a:schemeClr val="bg1">
                    <a:lumMod val="50000"/>
                  </a:schemeClr>
                </a:solidFill>
              </a:rPr>
              <a:t>MS2014+</a:t>
            </a:r>
          </a:p>
        </p:txBody>
      </p:sp>
      <p:pic>
        <p:nvPicPr>
          <p:cNvPr id="3" name="Obrázek 2">
            <a:extLst>
              <a:ext uri="{FF2B5EF4-FFF2-40B4-BE49-F238E27FC236}">
                <a16:creationId xmlns:a16="http://schemas.microsoft.com/office/drawing/2014/main" id="{6503ED85-AC4B-4B50-B820-160A32764BB0}"/>
              </a:ext>
            </a:extLst>
          </p:cNvPr>
          <p:cNvPicPr>
            <a:picLocks noChangeAspect="1"/>
          </p:cNvPicPr>
          <p:nvPr/>
        </p:nvPicPr>
        <p:blipFill>
          <a:blip r:embed="rId2"/>
          <a:stretch>
            <a:fillRect/>
          </a:stretch>
        </p:blipFill>
        <p:spPr>
          <a:xfrm>
            <a:off x="457200" y="1417638"/>
            <a:ext cx="8229600" cy="4910772"/>
          </a:xfrm>
          <a:prstGeom prst="rect">
            <a:avLst/>
          </a:prstGeom>
        </p:spPr>
      </p:pic>
    </p:spTree>
    <p:extLst>
      <p:ext uri="{BB962C8B-B14F-4D97-AF65-F5344CB8AC3E}">
        <p14:creationId xmlns:p14="http://schemas.microsoft.com/office/powerpoint/2010/main" val="2286075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9A9E197C-BF10-427E-B4F3-38500F5434CB}"/>
              </a:ext>
            </a:extLst>
          </p:cNvPr>
          <p:cNvPicPr>
            <a:picLocks noChangeAspect="1"/>
          </p:cNvPicPr>
          <p:nvPr/>
        </p:nvPicPr>
        <p:blipFill>
          <a:blip r:embed="rId2"/>
          <a:stretch>
            <a:fillRect/>
          </a:stretch>
        </p:blipFill>
        <p:spPr>
          <a:xfrm>
            <a:off x="1128384" y="987000"/>
            <a:ext cx="6887232" cy="4884000"/>
          </a:xfrm>
          <a:prstGeom prst="rect">
            <a:avLst/>
          </a:prstGeom>
        </p:spPr>
      </p:pic>
    </p:spTree>
    <p:extLst>
      <p:ext uri="{BB962C8B-B14F-4D97-AF65-F5344CB8AC3E}">
        <p14:creationId xmlns:p14="http://schemas.microsoft.com/office/powerpoint/2010/main" val="4011927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41CF01DC-8DBB-4086-B7BD-43A12680AE2D}"/>
              </a:ext>
            </a:extLst>
          </p:cNvPr>
          <p:cNvPicPr>
            <a:picLocks noChangeAspect="1"/>
          </p:cNvPicPr>
          <p:nvPr/>
        </p:nvPicPr>
        <p:blipFill>
          <a:blip r:embed="rId2"/>
          <a:stretch>
            <a:fillRect/>
          </a:stretch>
        </p:blipFill>
        <p:spPr>
          <a:xfrm>
            <a:off x="683568" y="692696"/>
            <a:ext cx="2272688" cy="2683734"/>
          </a:xfrm>
          <a:prstGeom prst="rect">
            <a:avLst/>
          </a:prstGeom>
        </p:spPr>
      </p:pic>
      <p:pic>
        <p:nvPicPr>
          <p:cNvPr id="4" name="Obrázek 3">
            <a:extLst>
              <a:ext uri="{FF2B5EF4-FFF2-40B4-BE49-F238E27FC236}">
                <a16:creationId xmlns:a16="http://schemas.microsoft.com/office/drawing/2014/main" id="{35904E13-1D0F-4F1D-92D7-6A6A47F36C28}"/>
              </a:ext>
            </a:extLst>
          </p:cNvPr>
          <p:cNvPicPr>
            <a:picLocks noChangeAspect="1"/>
          </p:cNvPicPr>
          <p:nvPr/>
        </p:nvPicPr>
        <p:blipFill>
          <a:blip r:embed="rId3"/>
          <a:stretch>
            <a:fillRect/>
          </a:stretch>
        </p:blipFill>
        <p:spPr>
          <a:xfrm>
            <a:off x="3131840" y="2863363"/>
            <a:ext cx="5582907" cy="513067"/>
          </a:xfrm>
          <a:prstGeom prst="rect">
            <a:avLst/>
          </a:prstGeom>
        </p:spPr>
      </p:pic>
      <p:pic>
        <p:nvPicPr>
          <p:cNvPr id="5" name="Obrázek 4">
            <a:extLst>
              <a:ext uri="{FF2B5EF4-FFF2-40B4-BE49-F238E27FC236}">
                <a16:creationId xmlns:a16="http://schemas.microsoft.com/office/drawing/2014/main" id="{987DE646-AFFD-4DD7-9A4A-25525C82561F}"/>
              </a:ext>
            </a:extLst>
          </p:cNvPr>
          <p:cNvPicPr>
            <a:picLocks noChangeAspect="1"/>
          </p:cNvPicPr>
          <p:nvPr/>
        </p:nvPicPr>
        <p:blipFill>
          <a:blip r:embed="rId4"/>
          <a:stretch>
            <a:fillRect/>
          </a:stretch>
        </p:blipFill>
        <p:spPr>
          <a:xfrm>
            <a:off x="689497" y="3376430"/>
            <a:ext cx="7122864" cy="3220923"/>
          </a:xfrm>
          <a:prstGeom prst="rect">
            <a:avLst/>
          </a:prstGeom>
        </p:spPr>
      </p:pic>
    </p:spTree>
    <p:extLst>
      <p:ext uri="{BB962C8B-B14F-4D97-AF65-F5344CB8AC3E}">
        <p14:creationId xmlns:p14="http://schemas.microsoft.com/office/powerpoint/2010/main" val="34029733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normAutofit/>
          </a:bodyPr>
          <a:lstStyle/>
          <a:p>
            <a:r>
              <a:rPr lang="cs-CZ" dirty="0">
                <a:solidFill>
                  <a:schemeClr val="bg1">
                    <a:lumMod val="50000"/>
                  </a:schemeClr>
                </a:solidFill>
              </a:rPr>
              <a:t>Postup při podávání žádosti</a:t>
            </a:r>
          </a:p>
        </p:txBody>
      </p:sp>
      <p:sp>
        <p:nvSpPr>
          <p:cNvPr id="5" name="Obdélník 4">
            <a:extLst>
              <a:ext uri="{FF2B5EF4-FFF2-40B4-BE49-F238E27FC236}">
                <a16:creationId xmlns:a16="http://schemas.microsoft.com/office/drawing/2014/main" id="{E9AF8D89-255B-4783-A83D-9CD4495640F6}"/>
              </a:ext>
            </a:extLst>
          </p:cNvPr>
          <p:cNvSpPr/>
          <p:nvPr/>
        </p:nvSpPr>
        <p:spPr>
          <a:xfrm>
            <a:off x="2286000" y="1182231"/>
            <a:ext cx="4572000" cy="4493538"/>
          </a:xfrm>
          <a:prstGeom prst="rect">
            <a:avLst/>
          </a:prstGeom>
        </p:spPr>
        <p:txBody>
          <a:bodyPr>
            <a:spAutoFit/>
          </a:bodyPr>
          <a:lstStyle/>
          <a:p>
            <a:pPr>
              <a:spcBef>
                <a:spcPts val="1200"/>
              </a:spcBef>
              <a:spcAft>
                <a:spcPts val="0"/>
              </a:spcAft>
            </a:pPr>
            <a:r>
              <a:rPr lang="cs-CZ" dirty="0">
                <a:latin typeface="Calibri" panose="020F0502020204030204" pitchFamily="34" charset="0"/>
                <a:ea typeface="Calibri" panose="020F0502020204030204" pitchFamily="34" charset="0"/>
              </a:rPr>
              <a:t>• Registrace do systému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https://mseu.mssf.cz/(v prohlížeči Microsoft Internet Explorer)</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Vyplnění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Finalizace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Podepsání a odeslání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Veškeré žádosti se zasílají jen v elektronické podobě prostřednictvím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Zřízení elektronického podpisu před podáním/odesláním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Aktivní datová schránka</a:t>
            </a:r>
            <a:endParaRPr lang="cs-CZ" sz="1100" dirty="0">
              <a:effectLst/>
              <a:latin typeface="Times New Roman" panose="02020603050405020304" pitchFamily="18" charset="0"/>
              <a:ea typeface="Calibri" panose="020F0502020204030204" pitchFamily="34" charset="0"/>
            </a:endParaRPr>
          </a:p>
        </p:txBody>
      </p:sp>
      <p:pic>
        <p:nvPicPr>
          <p:cNvPr id="6" name="Obrázek 5">
            <a:extLst>
              <a:ext uri="{FF2B5EF4-FFF2-40B4-BE49-F238E27FC236}">
                <a16:creationId xmlns:a16="http://schemas.microsoft.com/office/drawing/2014/main" id="{6EDD879C-FEF4-4A8C-92E4-F99BBB403744}"/>
              </a:ext>
            </a:extLst>
          </p:cNvPr>
          <p:cNvPicPr>
            <a:picLocks noChangeAspect="1"/>
          </p:cNvPicPr>
          <p:nvPr/>
        </p:nvPicPr>
        <p:blipFill>
          <a:blip r:embed="rId2"/>
          <a:stretch>
            <a:fillRect/>
          </a:stretch>
        </p:blipFill>
        <p:spPr>
          <a:xfrm>
            <a:off x="6337487" y="1201614"/>
            <a:ext cx="2154113" cy="432047"/>
          </a:xfrm>
          <a:prstGeom prst="rect">
            <a:avLst/>
          </a:prstGeom>
        </p:spPr>
      </p:pic>
    </p:spTree>
    <p:extLst>
      <p:ext uri="{BB962C8B-B14F-4D97-AF65-F5344CB8AC3E}">
        <p14:creationId xmlns:p14="http://schemas.microsoft.com/office/powerpoint/2010/main" val="1664213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060B6F-87F2-4042-A1C4-54E14805BF9E}"/>
              </a:ext>
            </a:extLst>
          </p:cNvPr>
          <p:cNvSpPr>
            <a:spLocks noGrp="1"/>
          </p:cNvSpPr>
          <p:nvPr>
            <p:ph type="title"/>
          </p:nvPr>
        </p:nvSpPr>
        <p:spPr>
          <a:xfrm>
            <a:off x="539552" y="-171400"/>
            <a:ext cx="8229600" cy="1944216"/>
          </a:xfrm>
        </p:spPr>
        <p:txBody>
          <a:bodyPr>
            <a:noAutofit/>
          </a:bodyPr>
          <a:lstStyle/>
          <a:p>
            <a:r>
              <a:rPr lang="cs-CZ" dirty="0">
                <a:solidFill>
                  <a:schemeClr val="bg1">
                    <a:lumMod val="50000"/>
                  </a:schemeClr>
                </a:solidFill>
              </a:rPr>
              <a:t>MAS Otevřené zahrady </a:t>
            </a:r>
            <a:br>
              <a:rPr lang="cs-CZ" dirty="0">
                <a:solidFill>
                  <a:schemeClr val="bg1">
                    <a:lumMod val="50000"/>
                  </a:schemeClr>
                </a:solidFill>
              </a:rPr>
            </a:br>
            <a:r>
              <a:rPr lang="cs-CZ" dirty="0">
                <a:solidFill>
                  <a:schemeClr val="bg1">
                    <a:lumMod val="50000"/>
                  </a:schemeClr>
                </a:solidFill>
              </a:rPr>
              <a:t>Jičínska z. s.</a:t>
            </a:r>
          </a:p>
        </p:txBody>
      </p:sp>
      <p:pic>
        <p:nvPicPr>
          <p:cNvPr id="3" name="Obrázek 2">
            <a:extLst>
              <a:ext uri="{FF2B5EF4-FFF2-40B4-BE49-F238E27FC236}">
                <a16:creationId xmlns:a16="http://schemas.microsoft.com/office/drawing/2014/main" id="{9F040BBD-7B77-4A90-8EB9-05C2D67DE39A}"/>
              </a:ext>
            </a:extLst>
          </p:cNvPr>
          <p:cNvPicPr>
            <a:picLocks noChangeAspect="1"/>
          </p:cNvPicPr>
          <p:nvPr/>
        </p:nvPicPr>
        <p:blipFill>
          <a:blip r:embed="rId2"/>
          <a:stretch>
            <a:fillRect/>
          </a:stretch>
        </p:blipFill>
        <p:spPr>
          <a:xfrm>
            <a:off x="5868144" y="734164"/>
            <a:ext cx="2232248" cy="1578110"/>
          </a:xfrm>
          <a:prstGeom prst="rect">
            <a:avLst/>
          </a:prstGeom>
        </p:spPr>
      </p:pic>
      <p:sp>
        <p:nvSpPr>
          <p:cNvPr id="6" name="Obdélník 5">
            <a:extLst>
              <a:ext uri="{FF2B5EF4-FFF2-40B4-BE49-F238E27FC236}">
                <a16:creationId xmlns:a16="http://schemas.microsoft.com/office/drawing/2014/main" id="{731E3E36-08BB-4FDE-88FB-9F23A7E99846}"/>
              </a:ext>
            </a:extLst>
          </p:cNvPr>
          <p:cNvSpPr/>
          <p:nvPr/>
        </p:nvSpPr>
        <p:spPr>
          <a:xfrm>
            <a:off x="1187624" y="1628800"/>
            <a:ext cx="7200800" cy="4401205"/>
          </a:xfrm>
          <a:prstGeom prst="rect">
            <a:avLst/>
          </a:prstGeom>
        </p:spPr>
        <p:txBody>
          <a:bodyPr wrap="square">
            <a:spAutoFit/>
          </a:bodyPr>
          <a:lstStyle/>
          <a:p>
            <a:r>
              <a:rPr lang="cs-CZ" sz="2800" dirty="0">
                <a:latin typeface="Times New Roman" panose="02020603050405020304" pitchFamily="18" charset="0"/>
                <a:ea typeface="Calibri" panose="020F0502020204030204" pitchFamily="34" charset="0"/>
              </a:rPr>
              <a:t>Katastrální území obcí:</a:t>
            </a:r>
            <a:br>
              <a:rPr lang="cs-CZ" sz="2800" dirty="0">
                <a:latin typeface="Times New Roman" panose="02020603050405020304" pitchFamily="18" charset="0"/>
                <a:ea typeface="Calibri" panose="020F0502020204030204" pitchFamily="34" charset="0"/>
              </a:rPr>
            </a:br>
            <a:r>
              <a:rPr lang="cs-CZ" sz="2800" dirty="0" err="1">
                <a:latin typeface="Times New Roman" panose="02020603050405020304" pitchFamily="18" charset="0"/>
                <a:ea typeface="Calibri" panose="020F0502020204030204" pitchFamily="34" charset="0"/>
              </a:rPr>
              <a:t>Bačálky</a:t>
            </a:r>
            <a:r>
              <a:rPr lang="cs-CZ" sz="2800" dirty="0">
                <a:latin typeface="Times New Roman" panose="02020603050405020304" pitchFamily="18" charset="0"/>
                <a:ea typeface="Calibri" panose="020F0502020204030204" pitchFamily="34" charset="0"/>
              </a:rPr>
              <a:t>, Běchary, Březina, Budčeves, Bukvice, Bystřice, Češov, Dětenice, Dolní Lochov, Cholenice, Chyjice, Jičín, Jičíněves, Kacákova Lhota, Kopidlno, Kostelec, Kozojedy, Libáň, Nemyčeves, Ohařice, Ohaveč, Rokytňany, Sedliště, Slatiny, Slavhostice, Staré Hrady, Staré Místo, Střevač, Tuř, Údrnice, Úlibice, Valdice, Veliš, Vitiněves, Vršce, Zelenecká Lhota, Židovice</a:t>
            </a:r>
            <a:endParaRPr lang="cs-CZ" sz="2800" dirty="0"/>
          </a:p>
        </p:txBody>
      </p:sp>
    </p:spTree>
    <p:extLst>
      <p:ext uri="{BB962C8B-B14F-4D97-AF65-F5344CB8AC3E}">
        <p14:creationId xmlns:p14="http://schemas.microsoft.com/office/powerpoint/2010/main" val="3037422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normAutofit/>
          </a:bodyPr>
          <a:lstStyle/>
          <a:p>
            <a:r>
              <a:rPr lang="cs-CZ" dirty="0">
                <a:solidFill>
                  <a:schemeClr val="bg1">
                    <a:lumMod val="50000"/>
                  </a:schemeClr>
                </a:solidFill>
              </a:rPr>
              <a:t>Zpráva o realizaci</a:t>
            </a:r>
          </a:p>
        </p:txBody>
      </p:sp>
      <p:sp>
        <p:nvSpPr>
          <p:cNvPr id="5" name="Obdélník 4">
            <a:extLst>
              <a:ext uri="{FF2B5EF4-FFF2-40B4-BE49-F238E27FC236}">
                <a16:creationId xmlns:a16="http://schemas.microsoft.com/office/drawing/2014/main" id="{E9AF8D89-255B-4783-A83D-9CD4495640F6}"/>
              </a:ext>
            </a:extLst>
          </p:cNvPr>
          <p:cNvSpPr/>
          <p:nvPr/>
        </p:nvSpPr>
        <p:spPr>
          <a:xfrm>
            <a:off x="1547664" y="2182505"/>
            <a:ext cx="6120680" cy="4278094"/>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Předkládá se prostřednictvím ISKP14+</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do 30 dnů po ukončení každého</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monitorovacího období</a:t>
            </a:r>
          </a:p>
          <a:p>
            <a:pPr>
              <a:spcBef>
                <a:spcPts val="1200"/>
              </a:spcBef>
              <a:spcAft>
                <a:spcPts val="0"/>
              </a:spcAft>
            </a:pPr>
            <a:r>
              <a:rPr lang="cs-CZ" sz="2800" dirty="0">
                <a:latin typeface="Calibri" panose="020F0502020204030204" pitchFamily="34" charset="0"/>
                <a:ea typeface="Calibri" panose="020F0502020204030204" pitchFamily="34" charset="0"/>
              </a:rPr>
              <a:t>• Monitorovací období trvá zpravidla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6 měsíců</a:t>
            </a:r>
          </a:p>
          <a:p>
            <a:pPr>
              <a:spcBef>
                <a:spcPts val="1200"/>
              </a:spcBef>
              <a:spcAft>
                <a:spcPts val="0"/>
              </a:spcAft>
            </a:pPr>
            <a:r>
              <a:rPr lang="cs-CZ" sz="2800" dirty="0">
                <a:latin typeface="Calibri" panose="020F0502020204030204" pitchFamily="34" charset="0"/>
                <a:ea typeface="Calibri" panose="020F0502020204030204" pitchFamily="34" charset="0"/>
              </a:rPr>
              <a:t>• ŘO OPZ provádí kontrolu Zprávy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o realizaci do 40 pracovních dní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ode dne jejího předložení</a:t>
            </a:r>
          </a:p>
          <a:p>
            <a:pPr>
              <a:spcBef>
                <a:spcPts val="1200"/>
              </a:spcBef>
              <a:spcAft>
                <a:spcPts val="0"/>
              </a:spcAft>
            </a:pPr>
            <a:r>
              <a:rPr lang="cs-CZ" dirty="0">
                <a:latin typeface="Calibri" panose="020F0502020204030204" pitchFamily="34" charset="0"/>
                <a:ea typeface="Calibri" panose="020F0502020204030204" pitchFamily="34" charset="0"/>
              </a:rPr>
              <a:t> </a:t>
            </a:r>
            <a:endParaRPr lang="cs-CZ"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00106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88F29B-723F-42F4-886E-FDD30FBCEBEC}"/>
              </a:ext>
            </a:extLst>
          </p:cNvPr>
          <p:cNvSpPr>
            <a:spLocks noGrp="1"/>
          </p:cNvSpPr>
          <p:nvPr>
            <p:ph type="title"/>
          </p:nvPr>
        </p:nvSpPr>
        <p:spPr/>
        <p:txBody>
          <a:bodyPr/>
          <a:lstStyle/>
          <a:p>
            <a:r>
              <a:rPr lang="cs-CZ" dirty="0">
                <a:solidFill>
                  <a:schemeClr val="bg1">
                    <a:lumMod val="50000"/>
                  </a:schemeClr>
                </a:solidFill>
              </a:rPr>
              <a:t>Publicita</a:t>
            </a:r>
          </a:p>
        </p:txBody>
      </p:sp>
      <p:sp>
        <p:nvSpPr>
          <p:cNvPr id="3" name="Obdélník 2">
            <a:extLst>
              <a:ext uri="{FF2B5EF4-FFF2-40B4-BE49-F238E27FC236}">
                <a16:creationId xmlns:a16="http://schemas.microsoft.com/office/drawing/2014/main" id="{A83435B2-BEB0-4B58-AADC-48C0EFA19AFA}"/>
              </a:ext>
            </a:extLst>
          </p:cNvPr>
          <p:cNvSpPr/>
          <p:nvPr/>
        </p:nvSpPr>
        <p:spPr>
          <a:xfrm>
            <a:off x="683568" y="1028342"/>
            <a:ext cx="7776864" cy="5262979"/>
          </a:xfrm>
          <a:prstGeom prst="rect">
            <a:avLst/>
          </a:prstGeom>
        </p:spPr>
        <p:txBody>
          <a:bodyPr wrap="square">
            <a:spAutoFit/>
          </a:bodyPr>
          <a:lstStyle/>
          <a:p>
            <a:r>
              <a:rPr lang="cs-CZ" sz="2400" dirty="0"/>
              <a:t>vychází z Obecných pravidel pro žadatele a příjemce v rámci OPZ </a:t>
            </a:r>
          </a:p>
          <a:p>
            <a:r>
              <a:rPr lang="cs-CZ" sz="2400" dirty="0"/>
              <a:t>Alespoň 1 povinný plakát min. A3 s informacemi o projektu – je možno využít el. šablonu z www.esfcr.cz </a:t>
            </a:r>
          </a:p>
          <a:p>
            <a:r>
              <a:rPr lang="cs-CZ" sz="2400" dirty="0"/>
              <a:t>• Po celou dobu realizace projektu </a:t>
            </a:r>
          </a:p>
          <a:p>
            <a:r>
              <a:rPr lang="cs-CZ" sz="2400" dirty="0"/>
              <a:t>• V místě realizace projektu snadno viditelném pro veřejnost, např. vstupní prostory budovy </a:t>
            </a:r>
          </a:p>
          <a:p>
            <a:r>
              <a:rPr lang="cs-CZ" sz="2400" dirty="0"/>
              <a:t>• Pokud je projekt realizován na více místech, bude umístěn na všech těchto místech </a:t>
            </a:r>
          </a:p>
          <a:p>
            <a:r>
              <a:rPr lang="cs-CZ" sz="2400" dirty="0"/>
              <a:t>• Pokud nelze plakát umístit v místě realizace projektu, bude umístěn v sídle příjemce </a:t>
            </a:r>
          </a:p>
          <a:p>
            <a:r>
              <a:rPr lang="cs-CZ" sz="2400" dirty="0"/>
              <a:t>• Pokud příjemce realizuje více projektů OPZ v jednom místě, je možné pro všechny tyto projekty umístit pouze jeden plakát </a:t>
            </a:r>
          </a:p>
        </p:txBody>
      </p:sp>
    </p:spTree>
    <p:extLst>
      <p:ext uri="{BB962C8B-B14F-4D97-AF65-F5344CB8AC3E}">
        <p14:creationId xmlns:p14="http://schemas.microsoft.com/office/powerpoint/2010/main" val="40607959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7CCEEA-A426-4C8D-ACA3-600D445507AC}"/>
              </a:ext>
            </a:extLst>
          </p:cNvPr>
          <p:cNvSpPr>
            <a:spLocks noGrp="1"/>
          </p:cNvSpPr>
          <p:nvPr>
            <p:ph type="title"/>
          </p:nvPr>
        </p:nvSpPr>
        <p:spPr/>
        <p:txBody>
          <a:bodyPr/>
          <a:lstStyle/>
          <a:p>
            <a:r>
              <a:rPr lang="cs-CZ" dirty="0">
                <a:solidFill>
                  <a:schemeClr val="bg1">
                    <a:lumMod val="50000"/>
                  </a:schemeClr>
                </a:solidFill>
              </a:rPr>
              <a:t>Důležité odkazy</a:t>
            </a:r>
          </a:p>
        </p:txBody>
      </p:sp>
      <p:sp>
        <p:nvSpPr>
          <p:cNvPr id="3" name="Obdélník 2">
            <a:extLst>
              <a:ext uri="{FF2B5EF4-FFF2-40B4-BE49-F238E27FC236}">
                <a16:creationId xmlns:a16="http://schemas.microsoft.com/office/drawing/2014/main" id="{8F7EE5A5-552C-41DC-80E2-C1D6EE911297}"/>
              </a:ext>
            </a:extLst>
          </p:cNvPr>
          <p:cNvSpPr/>
          <p:nvPr/>
        </p:nvSpPr>
        <p:spPr>
          <a:xfrm>
            <a:off x="1043608" y="942422"/>
            <a:ext cx="7416824" cy="5432256"/>
          </a:xfrm>
          <a:prstGeom prst="rect">
            <a:avLst/>
          </a:prstGeom>
        </p:spPr>
        <p:txBody>
          <a:bodyPr wrap="square">
            <a:spAutoFit/>
          </a:bodyPr>
          <a:lstStyle/>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Obecné části pravidel pro žadatele a příjemce v rámci Operačního programu Zaměstnanost (odkaz na elektronickou verzi: </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https://www.esfcr.cz/pravidla-pro-</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zadatele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-a-</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prijemce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opz</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/-/dokument/797767</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a:t>
            </a:r>
            <a:r>
              <a:rPr lang="cs-CZ" sz="1100" dirty="0">
                <a:latin typeface="Calibri" panose="020F0502020204030204" pitchFamily="34" charset="0"/>
                <a:ea typeface="Calibri" panose="020F0502020204030204" pitchFamily="34" charset="0"/>
                <a:cs typeface="Times New Roman" panose="02020603050405020304" pitchFamily="18" charset="0"/>
              </a:rPr>
              <a:t> </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457200" algn="just">
              <a:spcAft>
                <a:spcPts val="0"/>
              </a:spcAft>
            </a:pPr>
            <a:r>
              <a:rPr lang="cs-CZ"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Specifické části pravidel pro žadatele a příjemce v rámci OPZ pro projekty se skutečně vzniklými výdaji a případně také s nepřímými náklady (odkaz na elektronickou verzi: </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https://www.esfcr.cz/pravidla-pro-</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zadatele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-a-</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prijemce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opz</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/-/dokument/797817</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a:t>
            </a:r>
            <a:r>
              <a:rPr lang="cs-CZ" sz="11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Bef>
                <a:spcPts val="1200"/>
              </a:spcBef>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Strategie 2014–20120 MAS OZJ (odkaz na elektronickou verzi: </a:t>
            </a:r>
            <a:r>
              <a:rPr lang="cs-CZ" dirty="0">
                <a:latin typeface="Calibri" panose="020F0502020204030204" pitchFamily="34" charset="0"/>
                <a:ea typeface="Calibri" panose="020F0502020204030204" pitchFamily="34" charset="0"/>
                <a:cs typeface="Times New Roman" panose="02020603050405020304" pitchFamily="18" charset="0"/>
                <a:hlinkClick r:id="rId4"/>
              </a:rPr>
              <a:t>https://www.otevrenezahrady.cz/strategie-2014-2020-strategie</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1200"/>
              </a:spcBef>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Text výzvy (odkaz na elektronickou verzi: </a:t>
            </a:r>
            <a:r>
              <a:rPr lang="cs-CZ" dirty="0">
                <a:latin typeface="Calibri" panose="020F0502020204030204" pitchFamily="34" charset="0"/>
                <a:ea typeface="Calibri" panose="020F0502020204030204" pitchFamily="34" charset="0"/>
                <a:cs typeface="Times New Roman" panose="02020603050405020304" pitchFamily="18" charset="0"/>
                <a:hlinkClick r:id="rId5"/>
              </a:rPr>
              <a:t>https://www.otevrenezahrady.cz/</a:t>
            </a:r>
            <a:r>
              <a:rPr lang="cs-CZ" dirty="0" err="1">
                <a:latin typeface="Calibri" panose="020F0502020204030204" pitchFamily="34" charset="0"/>
                <a:ea typeface="Calibri" panose="020F0502020204030204" pitchFamily="34" charset="0"/>
                <a:cs typeface="Times New Roman" panose="02020603050405020304" pitchFamily="18" charset="0"/>
                <a:hlinkClick r:id="rId5"/>
              </a:rPr>
              <a:t>vyzvyopz</a:t>
            </a:r>
            <a:r>
              <a:rPr lang="cs-CZ"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spcBef>
                <a:spcPts val="1200"/>
              </a:spcBef>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1100"/>
              </a:spcAft>
            </a:pPr>
            <a:r>
              <a:rPr lang="cs-CZ" sz="1100" dirty="0">
                <a:latin typeface="Calibri" panose="020F0502020204030204" pitchFamily="34" charset="0"/>
                <a:ea typeface="Calibri" panose="020F0502020204030204" pitchFamily="34" charset="0"/>
                <a:cs typeface="Times New Roman" panose="02020603050405020304" pitchFamily="18" charset="0"/>
              </a:rPr>
              <a:t>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47753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2A53AE-4244-4071-A010-A6478D7614F6}"/>
              </a:ext>
            </a:extLst>
          </p:cNvPr>
          <p:cNvSpPr>
            <a:spLocks noGrp="1"/>
          </p:cNvSpPr>
          <p:nvPr>
            <p:ph type="title"/>
          </p:nvPr>
        </p:nvSpPr>
        <p:spPr/>
        <p:txBody>
          <a:bodyPr/>
          <a:lstStyle/>
          <a:p>
            <a:r>
              <a:rPr lang="cs-CZ" dirty="0">
                <a:solidFill>
                  <a:schemeClr val="bg1">
                    <a:lumMod val="50000"/>
                  </a:schemeClr>
                </a:solidFill>
              </a:rPr>
              <a:t>Přílohy</a:t>
            </a:r>
          </a:p>
        </p:txBody>
      </p:sp>
      <p:sp>
        <p:nvSpPr>
          <p:cNvPr id="3" name="Zástupný obsah 2">
            <a:extLst>
              <a:ext uri="{FF2B5EF4-FFF2-40B4-BE49-F238E27FC236}">
                <a16:creationId xmlns:a16="http://schemas.microsoft.com/office/drawing/2014/main" id="{1321BADE-962E-4FF8-8ED3-77F7B0E437B4}"/>
              </a:ext>
            </a:extLst>
          </p:cNvPr>
          <p:cNvSpPr>
            <a:spLocks noGrp="1"/>
          </p:cNvSpPr>
          <p:nvPr>
            <p:ph sz="half" idx="1"/>
          </p:nvPr>
        </p:nvSpPr>
        <p:spPr>
          <a:xfrm>
            <a:off x="457200" y="1600200"/>
            <a:ext cx="4038600" cy="4781128"/>
          </a:xfrm>
        </p:spPr>
        <p:txBody>
          <a:bodyPr>
            <a:normAutofit fontScale="25000" lnSpcReduction="20000"/>
          </a:bodyPr>
          <a:lstStyle/>
          <a:p>
            <a:pPr marL="0" indent="0">
              <a:buNone/>
            </a:pPr>
            <a:r>
              <a:rPr lang="cs-CZ" sz="8000" b="1" dirty="0"/>
              <a:t>Přílohy výzvy</a:t>
            </a:r>
          </a:p>
          <a:p>
            <a:pPr marL="514350" lvl="0" indent="-514350">
              <a:buFont typeface="+mj-lt"/>
              <a:buAutoNum type="arabicPeriod"/>
            </a:pPr>
            <a:r>
              <a:rPr lang="cs-CZ" sz="7200" dirty="0"/>
              <a:t>Informace o způsobu hodnocení a výběru projektů</a:t>
            </a:r>
          </a:p>
          <a:p>
            <a:pPr marL="514350" lvl="0" indent="-514350">
              <a:buFont typeface="+mj-lt"/>
              <a:buAutoNum type="arabicPeriod"/>
            </a:pPr>
            <a:r>
              <a:rPr lang="cs-CZ" sz="7200" dirty="0"/>
              <a:t>Stanovy Otevřené zahrady Jičínska z. s.</a:t>
            </a:r>
          </a:p>
          <a:p>
            <a:pPr marL="514350" lvl="0" indent="-514350">
              <a:buFont typeface="+mj-lt"/>
              <a:buAutoNum type="arabicPeriod"/>
            </a:pPr>
            <a:r>
              <a:rPr lang="cs-CZ" sz="7200" dirty="0"/>
              <a:t>Podnikatelský plán</a:t>
            </a:r>
          </a:p>
          <a:p>
            <a:pPr marL="514350" lvl="0" indent="-514350">
              <a:buFont typeface="+mj-lt"/>
              <a:buAutoNum type="arabicPeriod"/>
            </a:pPr>
            <a:r>
              <a:rPr lang="cs-CZ" sz="7200" dirty="0"/>
              <a:t>Finanční plán</a:t>
            </a:r>
          </a:p>
          <a:p>
            <a:pPr marL="514350" lvl="0" indent="-514350">
              <a:buFont typeface="+mj-lt"/>
              <a:buAutoNum type="arabicPeriod"/>
            </a:pPr>
            <a:r>
              <a:rPr lang="cs-CZ" sz="7200" dirty="0"/>
              <a:t>Sada rozpoznávacích znaků – integrační sociální podnik </a:t>
            </a:r>
          </a:p>
          <a:p>
            <a:pPr marL="514350" lvl="0" indent="-514350">
              <a:buFont typeface="+mj-lt"/>
              <a:buAutoNum type="arabicPeriod"/>
            </a:pPr>
            <a:r>
              <a:rPr lang="cs-CZ" sz="7200" dirty="0"/>
              <a:t>Etický kodex hodnotitele</a:t>
            </a:r>
          </a:p>
          <a:p>
            <a:pPr marL="514350" lvl="0" indent="-514350">
              <a:buFont typeface="+mj-lt"/>
              <a:buAutoNum type="arabicPeriod"/>
            </a:pPr>
            <a:r>
              <a:rPr lang="cs-CZ" sz="7200" dirty="0"/>
              <a:t>Věcné zaměření aktivit – Integrační sociální podnik</a:t>
            </a:r>
          </a:p>
          <a:p>
            <a:pPr marL="0" indent="0">
              <a:buNone/>
            </a:pPr>
            <a:r>
              <a:rPr lang="cs-CZ" sz="7200" b="1" dirty="0"/>
              <a:t>Přílohy jsou umístěny na webu Otevřené zahrady Jičínska z. s.: </a:t>
            </a:r>
            <a:r>
              <a:rPr lang="cs-CZ" sz="7200" b="1" u="sng" dirty="0">
                <a:hlinkClick r:id="rId2"/>
              </a:rPr>
              <a:t>https://www.otevrenezahrady.cz/vyzvyopz</a:t>
            </a:r>
            <a:r>
              <a:rPr lang="cs-CZ" sz="7200" b="1" dirty="0"/>
              <a:t> pod odkazem výzva č. 870</a:t>
            </a:r>
            <a:endParaRPr lang="cs-CZ" sz="7200" dirty="0"/>
          </a:p>
          <a:p>
            <a:pPr marL="0" indent="0">
              <a:buNone/>
            </a:pPr>
            <a:endParaRPr lang="cs-CZ" dirty="0"/>
          </a:p>
        </p:txBody>
      </p:sp>
      <p:sp>
        <p:nvSpPr>
          <p:cNvPr id="4" name="Zástupný obsah 3">
            <a:extLst>
              <a:ext uri="{FF2B5EF4-FFF2-40B4-BE49-F238E27FC236}">
                <a16:creationId xmlns:a16="http://schemas.microsoft.com/office/drawing/2014/main" id="{85E5F827-1F28-4F54-B8E8-9804E6AE534D}"/>
              </a:ext>
            </a:extLst>
          </p:cNvPr>
          <p:cNvSpPr>
            <a:spLocks noGrp="1"/>
          </p:cNvSpPr>
          <p:nvPr>
            <p:ph sz="half" idx="2"/>
          </p:nvPr>
        </p:nvSpPr>
        <p:spPr/>
        <p:txBody>
          <a:bodyPr>
            <a:normAutofit fontScale="25000" lnSpcReduction="20000"/>
          </a:bodyPr>
          <a:lstStyle/>
          <a:p>
            <a:pPr marL="0" indent="0">
              <a:buNone/>
            </a:pPr>
            <a:r>
              <a:rPr lang="cs-CZ" sz="8000" b="1" dirty="0"/>
              <a:t>Přílohy k žádosti</a:t>
            </a:r>
          </a:p>
          <a:p>
            <a:pPr marL="0" indent="0">
              <a:buNone/>
            </a:pPr>
            <a:r>
              <a:rPr lang="cs-CZ" sz="8000" dirty="0"/>
              <a:t>1. Podnikatelský plán</a:t>
            </a:r>
          </a:p>
        </p:txBody>
      </p:sp>
    </p:spTree>
    <p:extLst>
      <p:ext uri="{BB962C8B-B14F-4D97-AF65-F5344CB8AC3E}">
        <p14:creationId xmlns:p14="http://schemas.microsoft.com/office/powerpoint/2010/main" val="8922367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BF8B0AFD-9316-4F9C-BE7D-765D215CEB69}"/>
              </a:ext>
            </a:extLst>
          </p:cNvPr>
          <p:cNvPicPr>
            <a:picLocks noChangeAspect="1"/>
          </p:cNvPicPr>
          <p:nvPr/>
        </p:nvPicPr>
        <p:blipFill>
          <a:blip r:embed="rId2"/>
          <a:stretch>
            <a:fillRect/>
          </a:stretch>
        </p:blipFill>
        <p:spPr>
          <a:xfrm>
            <a:off x="3456335" y="4214859"/>
            <a:ext cx="2231329" cy="1579001"/>
          </a:xfrm>
          <a:prstGeom prst="rect">
            <a:avLst/>
          </a:prstGeom>
        </p:spPr>
      </p:pic>
      <p:sp>
        <p:nvSpPr>
          <p:cNvPr id="2" name="Nadpis 1">
            <a:extLst>
              <a:ext uri="{FF2B5EF4-FFF2-40B4-BE49-F238E27FC236}">
                <a16:creationId xmlns:a16="http://schemas.microsoft.com/office/drawing/2014/main" id="{964DD9CA-A0B0-439E-AF0C-FEC36BEF3B0A}"/>
              </a:ext>
            </a:extLst>
          </p:cNvPr>
          <p:cNvSpPr>
            <a:spLocks noGrp="1"/>
          </p:cNvSpPr>
          <p:nvPr>
            <p:ph type="title"/>
          </p:nvPr>
        </p:nvSpPr>
        <p:spPr>
          <a:xfrm>
            <a:off x="457200" y="274637"/>
            <a:ext cx="8229600" cy="3658419"/>
          </a:xfrm>
        </p:spPr>
        <p:txBody>
          <a:bodyPr>
            <a:normAutofit fontScale="90000"/>
          </a:bodyPr>
          <a:lstStyle/>
          <a:p>
            <a:br>
              <a:rPr lang="cs-CZ" sz="4800" dirty="0">
                <a:solidFill>
                  <a:schemeClr val="bg1">
                    <a:lumMod val="50000"/>
                  </a:schemeClr>
                </a:solidFill>
              </a:rPr>
            </a:br>
            <a:br>
              <a:rPr lang="cs-CZ" sz="4800" dirty="0">
                <a:solidFill>
                  <a:schemeClr val="bg1">
                    <a:lumMod val="50000"/>
                  </a:schemeClr>
                </a:solidFill>
              </a:rPr>
            </a:br>
            <a:r>
              <a:rPr lang="cs-CZ" sz="4800" dirty="0">
                <a:solidFill>
                  <a:schemeClr val="bg1">
                    <a:lumMod val="50000"/>
                  </a:schemeClr>
                </a:solidFill>
              </a:rPr>
              <a:t>DĚKUJI ZA POZORNOST</a:t>
            </a:r>
            <a:br>
              <a:rPr lang="cs-CZ" sz="4800" dirty="0">
                <a:solidFill>
                  <a:schemeClr val="bg1">
                    <a:lumMod val="50000"/>
                  </a:schemeClr>
                </a:solidFill>
              </a:rPr>
            </a:br>
            <a:br>
              <a:rPr lang="cs-CZ" sz="4800" dirty="0">
                <a:solidFill>
                  <a:schemeClr val="bg1">
                    <a:lumMod val="50000"/>
                  </a:schemeClr>
                </a:solidFill>
              </a:rPr>
            </a:br>
            <a:br>
              <a:rPr lang="cs-CZ" sz="4800" dirty="0">
                <a:solidFill>
                  <a:schemeClr val="bg1">
                    <a:lumMod val="50000"/>
                  </a:schemeClr>
                </a:solidFill>
              </a:rPr>
            </a:br>
            <a:br>
              <a:rPr lang="cs-CZ" sz="2000" dirty="0">
                <a:solidFill>
                  <a:schemeClr val="bg1">
                    <a:lumMod val="50000"/>
                  </a:schemeClr>
                </a:solidFill>
              </a:rPr>
            </a:br>
            <a:r>
              <a:rPr lang="cs-CZ" sz="2000" dirty="0">
                <a:solidFill>
                  <a:schemeClr val="bg1">
                    <a:lumMod val="50000"/>
                  </a:schemeClr>
                </a:solidFill>
              </a:rPr>
              <a:t>Ing. Radmila Vávrová</a:t>
            </a:r>
            <a:br>
              <a:rPr lang="cs-CZ" sz="2000" dirty="0">
                <a:solidFill>
                  <a:schemeClr val="bg1">
                    <a:lumMod val="50000"/>
                  </a:schemeClr>
                </a:solidFill>
              </a:rPr>
            </a:br>
            <a:r>
              <a:rPr lang="cs-CZ" sz="2000" dirty="0">
                <a:solidFill>
                  <a:schemeClr val="bg1">
                    <a:lumMod val="50000"/>
                  </a:schemeClr>
                </a:solidFill>
              </a:rPr>
              <a:t>opzam@otevrenezahrady.cz</a:t>
            </a:r>
            <a:br>
              <a:rPr lang="cs-CZ" sz="2000" dirty="0">
                <a:solidFill>
                  <a:schemeClr val="bg1">
                    <a:lumMod val="50000"/>
                  </a:schemeClr>
                </a:solidFill>
              </a:rPr>
            </a:br>
            <a:br>
              <a:rPr lang="cs-CZ" sz="4800" dirty="0">
                <a:solidFill>
                  <a:schemeClr val="bg1">
                    <a:lumMod val="50000"/>
                  </a:schemeClr>
                </a:solidFill>
              </a:rPr>
            </a:br>
            <a:endParaRPr lang="cs-CZ" sz="4800" dirty="0">
              <a:solidFill>
                <a:schemeClr val="bg1">
                  <a:lumMod val="50000"/>
                </a:schemeClr>
              </a:solidFill>
            </a:endParaRPr>
          </a:p>
        </p:txBody>
      </p:sp>
    </p:spTree>
    <p:extLst>
      <p:ext uri="{BB962C8B-B14F-4D97-AF65-F5344CB8AC3E}">
        <p14:creationId xmlns:p14="http://schemas.microsoft.com/office/powerpoint/2010/main" val="2726204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normAutofit fontScale="90000"/>
          </a:bodyPr>
          <a:lstStyle/>
          <a:p>
            <a:r>
              <a:rPr lang="cs-CZ" dirty="0">
                <a:solidFill>
                  <a:schemeClr val="bg1">
                    <a:lumMod val="50000"/>
                  </a:schemeClr>
                </a:solidFill>
                <a:cs typeface="Arial" panose="020B0604020202020204" pitchFamily="34" charset="0"/>
              </a:rPr>
              <a:t>ZÁKLADNÍ ÚDAJE o výzvě 870/03_16_047/CLLD_15_01_126</a:t>
            </a:r>
          </a:p>
        </p:txBody>
      </p:sp>
      <p:sp>
        <p:nvSpPr>
          <p:cNvPr id="6" name="Rectangle 2">
            <a:extLst>
              <a:ext uri="{FF2B5EF4-FFF2-40B4-BE49-F238E27FC236}">
                <a16:creationId xmlns:a16="http://schemas.microsoft.com/office/drawing/2014/main" id="{F34D6B8F-7AB0-4DCD-B151-265975924146}"/>
              </a:ext>
            </a:extLst>
          </p:cNvPr>
          <p:cNvSpPr>
            <a:spLocks noChangeArrowheads="1"/>
          </p:cNvSpPr>
          <p:nvPr/>
        </p:nvSpPr>
        <p:spPr bwMode="auto">
          <a:xfrm>
            <a:off x="6171909" y="307447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aphicFrame>
        <p:nvGraphicFramePr>
          <p:cNvPr id="10" name="Zástupný obsah 9">
            <a:extLst>
              <a:ext uri="{FF2B5EF4-FFF2-40B4-BE49-F238E27FC236}">
                <a16:creationId xmlns:a16="http://schemas.microsoft.com/office/drawing/2014/main" id="{506175B5-149C-47F4-94F3-4A3D4232FB03}"/>
              </a:ext>
            </a:extLst>
          </p:cNvPr>
          <p:cNvGraphicFramePr>
            <a:graphicFrameLocks noGrp="1"/>
          </p:cNvGraphicFramePr>
          <p:nvPr>
            <p:ph idx="1"/>
            <p:extLst>
              <p:ext uri="{D42A27DB-BD31-4B8C-83A1-F6EECF244321}">
                <p14:modId xmlns:p14="http://schemas.microsoft.com/office/powerpoint/2010/main" val="3551306654"/>
              </p:ext>
            </p:extLst>
          </p:nvPr>
        </p:nvGraphicFramePr>
        <p:xfrm>
          <a:off x="683568" y="1772816"/>
          <a:ext cx="8003232" cy="4180840"/>
        </p:xfrm>
        <a:graphic>
          <a:graphicData uri="http://schemas.openxmlformats.org/drawingml/2006/table">
            <a:tbl>
              <a:tblPr firstRow="1" firstCol="1" bandRow="1"/>
              <a:tblGrid>
                <a:gridCol w="4212227">
                  <a:extLst>
                    <a:ext uri="{9D8B030D-6E8A-4147-A177-3AD203B41FA5}">
                      <a16:colId xmlns:a16="http://schemas.microsoft.com/office/drawing/2014/main" val="3344054245"/>
                    </a:ext>
                  </a:extLst>
                </a:gridCol>
                <a:gridCol w="3791005">
                  <a:extLst>
                    <a:ext uri="{9D8B030D-6E8A-4147-A177-3AD203B41FA5}">
                      <a16:colId xmlns:a16="http://schemas.microsoft.com/office/drawing/2014/main" val="986735744"/>
                    </a:ext>
                  </a:extLst>
                </a:gridCol>
              </a:tblGrid>
              <a:tr h="334438">
                <a:tc>
                  <a:txBody>
                    <a:bodyPr/>
                    <a:lstStyle/>
                    <a:p>
                      <a:pPr algn="just">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Vyhlašovatel</a:t>
                      </a:r>
                      <a:r>
                        <a:rPr lang="cs-CZ" sz="1100" b="1" dirty="0">
                          <a:solidFill>
                            <a:srgbClr val="FFFFFF"/>
                          </a:solidFill>
                          <a:effectLst/>
                          <a:latin typeface="Calibri" panose="020F0502020204030204" pitchFamily="34" charset="0"/>
                          <a:ea typeface="Times New Roman" panose="02020603050405020304" pitchFamily="18" charset="0"/>
                        </a:rPr>
                        <a:t> </a:t>
                      </a:r>
                      <a:r>
                        <a:rPr lang="cs-CZ" sz="2000" b="1" dirty="0">
                          <a:solidFill>
                            <a:srgbClr val="FFFFFF"/>
                          </a:solidFill>
                          <a:effectLst/>
                          <a:latin typeface="Calibri" panose="020F0502020204030204" pitchFamily="34" charset="0"/>
                          <a:ea typeface="Times New Roman" panose="02020603050405020304" pitchFamily="18" charset="0"/>
                        </a:rPr>
                        <a:t>výzvy</a:t>
                      </a:r>
                      <a:endParaRPr lang="cs-CZ" sz="2000" dirty="0">
                        <a:effectLst/>
                        <a:latin typeface="Times New Roman" panose="02020603050405020304" pitchFamily="18" charset="0"/>
                        <a:ea typeface="Calibri" panose="020F0502020204030204" pitchFamily="34" charset="0"/>
                      </a:endParaRPr>
                    </a:p>
                  </a:txBody>
                  <a:tcPr marL="44450" marR="44450" marT="0" marB="0" anchor="b">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MAS Otevřené zahrady Jičínska </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extLst>
                  <a:ext uri="{0D108BD9-81ED-4DB2-BD59-A6C34878D82A}">
                    <a16:rowId xmlns:a16="http://schemas.microsoft.com/office/drawing/2014/main" val="3720104781"/>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Vyhlášení výzvy MAS</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28. 02. 2019 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729724825"/>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Zahájení příjmu žádostí o podporu</a:t>
                      </a:r>
                      <a:r>
                        <a:rPr lang="cs-CZ" sz="2000" dirty="0">
                          <a:solidFill>
                            <a:srgbClr val="000000"/>
                          </a:solidFill>
                          <a:effectLst/>
                          <a:latin typeface="Calibri" panose="020F0502020204030204" pitchFamily="34" charset="0"/>
                          <a:ea typeface="Times New Roman" panose="02020603050405020304" pitchFamily="18" charset="0"/>
                        </a:rPr>
                        <a:t>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28. 02. 2019, 4:00 hodin</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8518856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Ukončení příjmu žádostí o podporu</a:t>
                      </a:r>
                      <a:r>
                        <a:rPr lang="cs-CZ" sz="2000" dirty="0">
                          <a:solidFill>
                            <a:srgbClr val="000000"/>
                          </a:solidFill>
                          <a:effectLst/>
                          <a:latin typeface="Calibri" panose="020F0502020204030204" pitchFamily="34" charset="0"/>
                          <a:ea typeface="Times New Roman" panose="02020603050405020304" pitchFamily="18" charset="0"/>
                        </a:rPr>
                        <a:t>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30. 05. 2019, 12:00 hodin</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42887595"/>
                  </a:ext>
                </a:extLst>
              </a:tr>
              <a:tr h="708872">
                <a:tc>
                  <a:txBody>
                    <a:bodyPr/>
                    <a:lstStyle/>
                    <a:p>
                      <a:pPr algn="just">
                        <a:lnSpc>
                          <a:spcPct val="100000"/>
                        </a:lnSpc>
                        <a:spcBef>
                          <a:spcPts val="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Nejzazší datum pro ukončení fyzické realizace projektu</a:t>
                      </a:r>
                      <a:r>
                        <a:rPr lang="cs-CZ" sz="2000" dirty="0">
                          <a:solidFill>
                            <a:srgbClr val="000000"/>
                          </a:solidFill>
                          <a:effectLst/>
                          <a:latin typeface="Calibri" panose="020F0502020204030204" pitchFamily="34" charset="0"/>
                          <a:ea typeface="Times New Roman" panose="02020603050405020304" pitchFamily="18" charset="0"/>
                        </a:rPr>
                        <a:t> </a:t>
                      </a:r>
                    </a:p>
                    <a:p>
                      <a:pPr algn="just">
                        <a:lnSpc>
                          <a:spcPct val="100000"/>
                        </a:lnSpc>
                        <a:spcBef>
                          <a:spcPts val="0"/>
                        </a:spcBef>
                        <a:spcAft>
                          <a:spcPts val="0"/>
                        </a:spcAft>
                      </a:pPr>
                      <a:r>
                        <a:rPr lang="cs-CZ" sz="2000" dirty="0">
                          <a:solidFill>
                            <a:srgbClr val="000000"/>
                          </a:solidFill>
                          <a:effectLst/>
                          <a:latin typeface="Calibri" panose="020F0502020204030204" pitchFamily="34" charset="0"/>
                          <a:ea typeface="Calibri" panose="020F0502020204030204" pitchFamily="34" charset="0"/>
                        </a:rPr>
                        <a:t>Maximální délka realizace</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31.12.2022</a:t>
                      </a:r>
                    </a:p>
                    <a:p>
                      <a:pPr algn="ctr">
                        <a:lnSpc>
                          <a:spcPct val="100000"/>
                        </a:lnSpc>
                        <a:spcBef>
                          <a:spcPts val="0"/>
                        </a:spcBef>
                        <a:spcAft>
                          <a:spcPts val="0"/>
                        </a:spcAft>
                      </a:pPr>
                      <a:r>
                        <a:rPr lang="cs-CZ" sz="2000" dirty="0">
                          <a:solidFill>
                            <a:srgbClr val="000000"/>
                          </a:solidFill>
                          <a:effectLst/>
                          <a:latin typeface="Calibri" panose="020F0502020204030204" pitchFamily="34" charset="0"/>
                          <a:ea typeface="Calibri" panose="020F0502020204030204" pitchFamily="34" charset="0"/>
                        </a:rPr>
                        <a:t>24 měsíců</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824623851"/>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Finanční alokace výzvy</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4 000 000,-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27191769"/>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Minimální výdaje CZV</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400 000,-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9739348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Maximální výdaje CZV</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4 000 000,-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08850819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Způsob financování</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Ex ante / Ex post</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20635035"/>
                  </a:ext>
                </a:extLst>
              </a:tr>
            </a:tbl>
          </a:graphicData>
        </a:graphic>
      </p:graphicFrame>
    </p:spTree>
    <p:extLst>
      <p:ext uri="{BB962C8B-B14F-4D97-AF65-F5344CB8AC3E}">
        <p14:creationId xmlns:p14="http://schemas.microsoft.com/office/powerpoint/2010/main" val="3760002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E7BEB9-6B0B-49CE-BBD6-B8326A3EA81C}"/>
              </a:ext>
            </a:extLst>
          </p:cNvPr>
          <p:cNvSpPr>
            <a:spLocks noGrp="1"/>
          </p:cNvSpPr>
          <p:nvPr>
            <p:ph type="title"/>
          </p:nvPr>
        </p:nvSpPr>
        <p:spPr>
          <a:xfrm>
            <a:off x="457200" y="548681"/>
            <a:ext cx="8229600" cy="1051518"/>
          </a:xfrm>
        </p:spPr>
        <p:txBody>
          <a:bodyPr>
            <a:noAutofit/>
          </a:bodyPr>
          <a:lstStyle/>
          <a:p>
            <a:r>
              <a:rPr lang="cs-CZ" altLang="cs-CZ" b="1" dirty="0">
                <a:solidFill>
                  <a:schemeClr val="bg1">
                    <a:lumMod val="50000"/>
                  </a:schemeClr>
                </a:solidFill>
              </a:rPr>
              <a:t>Představení</a:t>
            </a:r>
            <a:r>
              <a:rPr lang="cs-CZ" altLang="cs-CZ" b="1" dirty="0">
                <a:solidFill>
                  <a:schemeClr val="bg1">
                    <a:lumMod val="50000"/>
                  </a:schemeClr>
                </a:solidFill>
                <a:latin typeface="Corbel" panose="020B0503020204020204" pitchFamily="34" charset="0"/>
              </a:rPr>
              <a:t> výzvy</a:t>
            </a:r>
            <a:br>
              <a:rPr lang="en-US" altLang="cs-CZ" sz="3600" dirty="0">
                <a:latin typeface="Corbel" panose="020B0503020204020204" pitchFamily="34" charset="0"/>
              </a:rPr>
            </a:br>
            <a:endParaRPr lang="cs-CZ" sz="3600" dirty="0">
              <a:solidFill>
                <a:schemeClr val="bg1">
                  <a:lumMod val="50000"/>
                </a:schemeClr>
              </a:solidFill>
            </a:endParaRPr>
          </a:p>
        </p:txBody>
      </p:sp>
      <p:graphicFrame>
        <p:nvGraphicFramePr>
          <p:cNvPr id="7" name="Zástupný obsah 6">
            <a:extLst>
              <a:ext uri="{FF2B5EF4-FFF2-40B4-BE49-F238E27FC236}">
                <a16:creationId xmlns:a16="http://schemas.microsoft.com/office/drawing/2014/main" id="{0318A0DC-073B-4D0B-9AB6-CDB34FA21B38}"/>
              </a:ext>
            </a:extLst>
          </p:cNvPr>
          <p:cNvGraphicFramePr>
            <a:graphicFrameLocks noGrp="1"/>
          </p:cNvGraphicFramePr>
          <p:nvPr>
            <p:ph idx="1"/>
            <p:extLst>
              <p:ext uri="{D42A27DB-BD31-4B8C-83A1-F6EECF244321}">
                <p14:modId xmlns:p14="http://schemas.microsoft.com/office/powerpoint/2010/main" val="1731966239"/>
              </p:ext>
            </p:extLst>
          </p:nvPr>
        </p:nvGraphicFramePr>
        <p:xfrm>
          <a:off x="1187624" y="1700808"/>
          <a:ext cx="6912768" cy="3962400"/>
        </p:xfrm>
        <a:graphic>
          <a:graphicData uri="http://schemas.openxmlformats.org/drawingml/2006/table">
            <a:tbl>
              <a:tblPr firstRow="1" firstCol="1" bandRow="1"/>
              <a:tblGrid>
                <a:gridCol w="2808312">
                  <a:extLst>
                    <a:ext uri="{9D8B030D-6E8A-4147-A177-3AD203B41FA5}">
                      <a16:colId xmlns:a16="http://schemas.microsoft.com/office/drawing/2014/main" val="729817868"/>
                    </a:ext>
                  </a:extLst>
                </a:gridCol>
                <a:gridCol w="4104456">
                  <a:extLst>
                    <a:ext uri="{9D8B030D-6E8A-4147-A177-3AD203B41FA5}">
                      <a16:colId xmlns:a16="http://schemas.microsoft.com/office/drawing/2014/main" val="472818120"/>
                    </a:ext>
                  </a:extLst>
                </a:gridCol>
              </a:tblGrid>
              <a:tr h="360040">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Prioritní osa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 Sociální začleňování a boj s chudobou</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418153"/>
                  </a:ext>
                </a:extLst>
              </a:tr>
              <a:tr h="360040">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Investiční priorita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2.3 Strategie komunitně vedeného místního rozvoje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9880576"/>
                  </a:ext>
                </a:extLst>
              </a:tr>
              <a:tr h="682484">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Specifický cíl</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2.3.1 Zvýšit zapojení lokálních aktérů do řešení problémů nezaměstnanosti a sociálního začleňování ve venkovských oblastech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138159"/>
                  </a:ext>
                </a:extLst>
              </a:tr>
              <a:tr h="454989">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Číslo výzvy, do které je výzva MAS zařazena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03_16_047 https://www.esfcr.cz/vyzva-047-opz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419278"/>
                  </a:ext>
                </a:extLst>
              </a:tr>
              <a:tr h="639785">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Název výzvy, do které je výzva MAS zařazena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Výzva pro MAS na podporu strategií komunitně vedeného místního rozvoje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762814"/>
                  </a:ext>
                </a:extLst>
              </a:tr>
            </a:tbl>
          </a:graphicData>
        </a:graphic>
      </p:graphicFrame>
    </p:spTree>
    <p:extLst>
      <p:ext uri="{BB962C8B-B14F-4D97-AF65-F5344CB8AC3E}">
        <p14:creationId xmlns:p14="http://schemas.microsoft.com/office/powerpoint/2010/main" val="274312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D8373-318B-4D5A-A440-448E3101B05D}"/>
              </a:ext>
            </a:extLst>
          </p:cNvPr>
          <p:cNvSpPr>
            <a:spLocks noGrp="1"/>
          </p:cNvSpPr>
          <p:nvPr>
            <p:ph type="title"/>
          </p:nvPr>
        </p:nvSpPr>
        <p:spPr/>
        <p:txBody>
          <a:bodyPr/>
          <a:lstStyle/>
          <a:p>
            <a:r>
              <a:rPr lang="cs-CZ" b="1" dirty="0">
                <a:solidFill>
                  <a:schemeClr val="bg1">
                    <a:lumMod val="50000"/>
                  </a:schemeClr>
                </a:solidFill>
              </a:rPr>
              <a:t>Cíl výzvy</a:t>
            </a:r>
          </a:p>
        </p:txBody>
      </p:sp>
      <p:sp>
        <p:nvSpPr>
          <p:cNvPr id="3" name="Zástupný obsah 2">
            <a:extLst>
              <a:ext uri="{FF2B5EF4-FFF2-40B4-BE49-F238E27FC236}">
                <a16:creationId xmlns:a16="http://schemas.microsoft.com/office/drawing/2014/main" id="{A35C42AE-87A1-410D-A0D8-4801FCEE643F}"/>
              </a:ext>
            </a:extLst>
          </p:cNvPr>
          <p:cNvSpPr>
            <a:spLocks noGrp="1"/>
          </p:cNvSpPr>
          <p:nvPr>
            <p:ph idx="1"/>
          </p:nvPr>
        </p:nvSpPr>
        <p:spPr/>
        <p:txBody>
          <a:bodyPr>
            <a:normAutofit lnSpcReduction="10000"/>
          </a:bodyPr>
          <a:lstStyle/>
          <a:p>
            <a:pPr marL="0" indent="0" algn="ctr">
              <a:buNone/>
            </a:pPr>
            <a:r>
              <a:rPr lang="cs-CZ" altLang="cs-CZ" sz="2800" b="1" dirty="0">
                <a:latin typeface="Corbel" panose="020B0503020204020204" pitchFamily="34" charset="0"/>
              </a:rPr>
              <a:t>podpora činností, které umožní vznik a rozvoj integračních sociálních podniků</a:t>
            </a:r>
          </a:p>
          <a:p>
            <a:pPr marL="0" indent="0" algn="ctr">
              <a:buNone/>
            </a:pPr>
            <a:endParaRPr lang="cs-CZ" altLang="cs-CZ" sz="2800" b="1" dirty="0">
              <a:latin typeface="Corbel" panose="020B0503020204020204" pitchFamily="34" charset="0"/>
            </a:endParaRPr>
          </a:p>
          <a:p>
            <a:pPr marL="0" indent="0" algn="ctr">
              <a:buNone/>
            </a:pPr>
            <a:r>
              <a:rPr lang="cs-CZ" altLang="cs-CZ" sz="2800" dirty="0">
                <a:latin typeface="Corbel" panose="020B0503020204020204" pitchFamily="34" charset="0"/>
              </a:rPr>
              <a:t> Budou podporovány aktivity, které přispějí ke snížení lokální nezaměstnanosti, lepšímu využití ekonomického potenciálu venkova, zlepšení spolupráce všech místních aktérů při řešení problémů lokální zaměstnanosti a povedou ke zlepšení situace osob sociálně vyloučených a ohrožených sociálním vyloučením.</a:t>
            </a:r>
            <a:endParaRPr lang="cs-CZ" sz="2800" dirty="0"/>
          </a:p>
        </p:txBody>
      </p:sp>
    </p:spTree>
    <p:extLst>
      <p:ext uri="{BB962C8B-B14F-4D97-AF65-F5344CB8AC3E}">
        <p14:creationId xmlns:p14="http://schemas.microsoft.com/office/powerpoint/2010/main" val="871167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09413-9B72-448D-ABC6-8EC69E23A3B4}"/>
              </a:ext>
            </a:extLst>
          </p:cNvPr>
          <p:cNvSpPr>
            <a:spLocks noGrp="1"/>
          </p:cNvSpPr>
          <p:nvPr>
            <p:ph type="title"/>
          </p:nvPr>
        </p:nvSpPr>
        <p:spPr/>
        <p:txBody>
          <a:bodyPr/>
          <a:lstStyle/>
          <a:p>
            <a:r>
              <a:rPr lang="cs-CZ" dirty="0">
                <a:solidFill>
                  <a:schemeClr val="bg1">
                    <a:lumMod val="50000"/>
                  </a:schemeClr>
                </a:solidFill>
              </a:rPr>
              <a:t>Cílové skupiny</a:t>
            </a:r>
          </a:p>
        </p:txBody>
      </p:sp>
      <p:graphicFrame>
        <p:nvGraphicFramePr>
          <p:cNvPr id="4" name="Tabulka 3">
            <a:extLst>
              <a:ext uri="{FF2B5EF4-FFF2-40B4-BE49-F238E27FC236}">
                <a16:creationId xmlns:a16="http://schemas.microsoft.com/office/drawing/2014/main" id="{033584AD-F578-41B7-AFD6-BD4BA5481049}"/>
              </a:ext>
            </a:extLst>
          </p:cNvPr>
          <p:cNvGraphicFramePr>
            <a:graphicFrameLocks noGrp="1"/>
          </p:cNvGraphicFramePr>
          <p:nvPr>
            <p:extLst>
              <p:ext uri="{D42A27DB-BD31-4B8C-83A1-F6EECF244321}">
                <p14:modId xmlns:p14="http://schemas.microsoft.com/office/powerpoint/2010/main" val="2734973035"/>
              </p:ext>
            </p:extLst>
          </p:nvPr>
        </p:nvGraphicFramePr>
        <p:xfrm>
          <a:off x="1043608" y="1600200"/>
          <a:ext cx="7056784" cy="4739992"/>
        </p:xfrm>
        <a:graphic>
          <a:graphicData uri="http://schemas.openxmlformats.org/drawingml/2006/table">
            <a:tbl>
              <a:tblPr firstRow="1" firstCol="1" bandRow="1"/>
              <a:tblGrid>
                <a:gridCol w="2157840">
                  <a:extLst>
                    <a:ext uri="{9D8B030D-6E8A-4147-A177-3AD203B41FA5}">
                      <a16:colId xmlns:a16="http://schemas.microsoft.com/office/drawing/2014/main" val="3077293180"/>
                    </a:ext>
                  </a:extLst>
                </a:gridCol>
                <a:gridCol w="4898944">
                  <a:extLst>
                    <a:ext uri="{9D8B030D-6E8A-4147-A177-3AD203B41FA5}">
                      <a16:colId xmlns:a16="http://schemas.microsoft.com/office/drawing/2014/main" val="1175274140"/>
                    </a:ext>
                  </a:extLst>
                </a:gridCol>
              </a:tblGrid>
              <a:tr h="1108720">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sociálně vyloučené a osoby sociálním vyloučením ohrožené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vyčleněné nebo ohrožené vyčleněním mimo běžný život společnosti, které se do něj v důsledku nepříznivé sociální situace nemohou zapojit.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4768785"/>
                  </a:ext>
                </a:extLst>
              </a:tr>
              <a:tr h="997056">
                <a:tc>
                  <a:txBody>
                    <a:bodyPr/>
                    <a:lstStyle/>
                    <a:p>
                      <a:pPr algn="l">
                        <a:spcAft>
                          <a:spcPts val="1100"/>
                        </a:spcAft>
                      </a:pPr>
                      <a:r>
                        <a:rPr lang="cs-CZ" sz="1800">
                          <a:effectLst/>
                          <a:latin typeface="Calibri" panose="020F0502020204030204" pitchFamily="34" charset="0"/>
                          <a:ea typeface="Calibri" panose="020F0502020204030204" pitchFamily="34" charset="0"/>
                          <a:cs typeface="Times New Roman" panose="02020603050405020304" pitchFamily="18" charset="0"/>
                        </a:rPr>
                        <a:t>Osoby dlouhodobě či opakovaně nezaměstnané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cs-CZ" sz="1800" dirty="0">
                          <a:effectLst/>
                          <a:latin typeface="Calibri" panose="020F0502020204030204" pitchFamily="34" charset="0"/>
                          <a:ea typeface="Calibri" panose="020F0502020204030204" pitchFamily="34" charset="0"/>
                          <a:cs typeface="Times New Roman" panose="02020603050405020304" pitchFamily="18" charset="0"/>
                        </a:rPr>
                        <a:t> Uchazeči o zaměstnání evidovaní na ÚP ČR déle než 1 rok.</a:t>
                      </a:r>
                    </a:p>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cs-CZ" sz="1800" dirty="0">
                          <a:effectLst/>
                          <a:latin typeface="Calibri" panose="020F0502020204030204" pitchFamily="34" charset="0"/>
                          <a:ea typeface="Calibri" panose="020F0502020204030204" pitchFamily="34" charset="0"/>
                          <a:cs typeface="Times New Roman" panose="02020603050405020304" pitchFamily="18" charset="0"/>
                        </a:rPr>
                        <a:t> Uchazeči o zaměstnání, jejichž doba evidence na ÚP ČR dosáhla v posledních 2 letech souhrnné délky 12 měsíců.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341489"/>
                  </a:ext>
                </a:extLst>
              </a:tr>
              <a:tr h="720080">
                <a:tc>
                  <a:txBody>
                    <a:bodyPr/>
                    <a:lstStyle/>
                    <a:p>
                      <a:pPr algn="l">
                        <a:spcAft>
                          <a:spcPts val="1100"/>
                        </a:spcAft>
                      </a:pPr>
                      <a:r>
                        <a:rPr lang="cs-CZ" sz="1800">
                          <a:effectLst/>
                          <a:latin typeface="Calibri" panose="020F0502020204030204" pitchFamily="34" charset="0"/>
                          <a:ea typeface="Calibri" panose="020F0502020204030204" pitchFamily="34" charset="0"/>
                          <a:cs typeface="Times New Roman" panose="02020603050405020304" pitchFamily="18" charset="0"/>
                        </a:rPr>
                        <a:t>Osoby se zdravotním postižením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se zdravotním postižením podle § 67 zákona č. 435/2004 Sb., o zaměstnanosti – osoby invalidní v I. až III. stupni a osoby zdravotně znevýhodněné.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019711"/>
                  </a:ext>
                </a:extLst>
              </a:tr>
              <a:tr h="613752">
                <a:tc>
                  <a:txBody>
                    <a:bodyPr/>
                    <a:lstStyle/>
                    <a:p>
                      <a:pPr algn="l">
                        <a:spcAft>
                          <a:spcPts val="0"/>
                        </a:spcAft>
                      </a:pPr>
                      <a:r>
                        <a:rPr lang="cs-CZ" sz="1800">
                          <a:effectLst/>
                          <a:latin typeface="Calibri" panose="020F0502020204030204" pitchFamily="34" charset="0"/>
                          <a:ea typeface="Calibri" panose="020F0502020204030204" pitchFamily="34" charset="0"/>
                          <a:cs typeface="Times New Roman" panose="02020603050405020304" pitchFamily="18" charset="0"/>
                        </a:rPr>
                        <a:t>Osoby v nebo po výkonu trestu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které mají záznam v rejstříku trestů, do 10 let od ukončení výkonu trestu.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209146"/>
                  </a:ext>
                </a:extLst>
              </a:tr>
              <a:tr h="576064">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opouštějící institucionální zařízení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opouštějící zařízení pro výkon ústavní nebo ochranné výchovy, a to do 12 měsíců od opuštění zařízení.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6293427"/>
                  </a:ext>
                </a:extLst>
              </a:tr>
            </a:tbl>
          </a:graphicData>
        </a:graphic>
      </p:graphicFrame>
    </p:spTree>
    <p:extLst>
      <p:ext uri="{BB962C8B-B14F-4D97-AF65-F5344CB8AC3E}">
        <p14:creationId xmlns:p14="http://schemas.microsoft.com/office/powerpoint/2010/main" val="181473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F4E04F-344D-4BBC-9D45-ACB32EB26632}"/>
              </a:ext>
            </a:extLst>
          </p:cNvPr>
          <p:cNvSpPr>
            <a:spLocks noGrp="1"/>
          </p:cNvSpPr>
          <p:nvPr>
            <p:ph type="title"/>
          </p:nvPr>
        </p:nvSpPr>
        <p:spPr/>
        <p:txBody>
          <a:bodyPr/>
          <a:lstStyle/>
          <a:p>
            <a:r>
              <a:rPr lang="cs-CZ" dirty="0">
                <a:solidFill>
                  <a:schemeClr val="bg1">
                    <a:lumMod val="50000"/>
                  </a:schemeClr>
                </a:solidFill>
              </a:rPr>
              <a:t>Oprávnění žadatelé</a:t>
            </a:r>
          </a:p>
        </p:txBody>
      </p:sp>
      <p:graphicFrame>
        <p:nvGraphicFramePr>
          <p:cNvPr id="5" name="Tabulka 4">
            <a:extLst>
              <a:ext uri="{FF2B5EF4-FFF2-40B4-BE49-F238E27FC236}">
                <a16:creationId xmlns:a16="http://schemas.microsoft.com/office/drawing/2014/main" id="{E9A7E9F9-DD85-432A-98B4-A441D4ABBC92}"/>
              </a:ext>
            </a:extLst>
          </p:cNvPr>
          <p:cNvGraphicFramePr>
            <a:graphicFrameLocks noGrp="1"/>
          </p:cNvGraphicFramePr>
          <p:nvPr>
            <p:extLst>
              <p:ext uri="{D42A27DB-BD31-4B8C-83A1-F6EECF244321}">
                <p14:modId xmlns:p14="http://schemas.microsoft.com/office/powerpoint/2010/main" val="3060054456"/>
              </p:ext>
            </p:extLst>
          </p:nvPr>
        </p:nvGraphicFramePr>
        <p:xfrm>
          <a:off x="1547664" y="1628800"/>
          <a:ext cx="6336704" cy="4556015"/>
        </p:xfrm>
        <a:graphic>
          <a:graphicData uri="http://schemas.openxmlformats.org/drawingml/2006/table">
            <a:tbl>
              <a:tblPr firstRow="1" firstCol="1" bandRow="1"/>
              <a:tblGrid>
                <a:gridCol w="6336704">
                  <a:extLst>
                    <a:ext uri="{9D8B030D-6E8A-4147-A177-3AD203B41FA5}">
                      <a16:colId xmlns:a16="http://schemas.microsoft.com/office/drawing/2014/main" val="4238240497"/>
                    </a:ext>
                  </a:extLst>
                </a:gridCol>
              </a:tblGrid>
              <a:tr h="1160022">
                <a:tc>
                  <a:txBody>
                    <a:bodyPr/>
                    <a:lstStyle/>
                    <a:p>
                      <a:pPr algn="l">
                        <a:spcAft>
                          <a:spcPts val="1100"/>
                        </a:spcAft>
                      </a:pPr>
                      <a:r>
                        <a:rPr lang="cs-CZ" sz="2000" b="1" dirty="0">
                          <a:effectLst/>
                          <a:latin typeface="Calibri" panose="020F0502020204030204" pitchFamily="34" charset="0"/>
                          <a:ea typeface="Calibri" panose="020F0502020204030204" pitchFamily="34" charset="0"/>
                          <a:cs typeface="Arial" panose="020B0604020202020204" pitchFamily="34" charset="0"/>
                        </a:rPr>
                        <a:t>Nestátní neziskové organizace</a:t>
                      </a:r>
                    </a:p>
                    <a:p>
                      <a:pPr algn="l">
                        <a:spcAft>
                          <a:spcPts val="0"/>
                        </a:spcAft>
                      </a:pPr>
                      <a:r>
                        <a:rPr lang="cs-CZ" sz="1800" dirty="0">
                          <a:effectLst/>
                          <a:latin typeface="Calibri" panose="020F0502020204030204" pitchFamily="34" charset="0"/>
                          <a:ea typeface="Calibri" panose="020F0502020204030204" pitchFamily="34" charset="0"/>
                          <a:cs typeface="Arial" panose="020B0604020202020204" pitchFamily="34" charset="0"/>
                        </a:rPr>
                        <a:t>spolky, obecně prospěšné společnosti, ústavy, církevní právnické osoby, pokud poskytují zdravotní, kulturní, vzdělávací a sociální služby nebo sociálně právní ochranu dětí, nadace a nadační fondy</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231816"/>
                  </a:ext>
                </a:extLst>
              </a:tr>
              <a:tr h="1785365">
                <a:tc>
                  <a:txBody>
                    <a:bodyPr/>
                    <a:lstStyle/>
                    <a:p>
                      <a:pPr algn="l">
                        <a:spcAft>
                          <a:spcPts val="0"/>
                        </a:spcAft>
                      </a:pPr>
                      <a:r>
                        <a:rPr lang="cs-CZ" sz="2000" b="1" dirty="0">
                          <a:effectLst/>
                          <a:latin typeface="Calibri" panose="020F0502020204030204" pitchFamily="34" charset="0"/>
                          <a:ea typeface="Calibri" panose="020F0502020204030204" pitchFamily="34" charset="0"/>
                          <a:cs typeface="Arial" panose="020B0604020202020204" pitchFamily="34" charset="0"/>
                        </a:rPr>
                        <a:t>Obchodní korporace </a:t>
                      </a:r>
                    </a:p>
                    <a:p>
                      <a:pPr algn="l">
                        <a:spcAft>
                          <a:spcPts val="0"/>
                        </a:spcAft>
                      </a:pPr>
                      <a:r>
                        <a:rPr lang="cs-CZ" sz="1800" dirty="0">
                          <a:effectLst/>
                          <a:latin typeface="Calibri" panose="020F0502020204030204" pitchFamily="34" charset="0"/>
                          <a:ea typeface="Calibri" panose="020F0502020204030204" pitchFamily="34" charset="0"/>
                          <a:cs typeface="Arial" panose="020B0604020202020204" pitchFamily="34" charset="0"/>
                        </a:rPr>
                        <a:t>Obchodní společnosti: veřejná obchodní společnost, </a:t>
                      </a:r>
                    </a:p>
                    <a:p>
                      <a:pPr algn="l">
                        <a:spcAft>
                          <a:spcPts val="0"/>
                        </a:spcAft>
                      </a:pPr>
                      <a:r>
                        <a:rPr lang="cs-CZ" sz="1800" dirty="0">
                          <a:effectLst/>
                          <a:latin typeface="Calibri" panose="020F0502020204030204" pitchFamily="34" charset="0"/>
                          <a:ea typeface="Calibri" panose="020F0502020204030204" pitchFamily="34" charset="0"/>
                          <a:cs typeface="Arial" panose="020B0604020202020204" pitchFamily="34" charset="0"/>
                        </a:rPr>
                        <a:t>komanditní společnost, společnost s ručením omezeným, </a:t>
                      </a:r>
                    </a:p>
                    <a:p>
                      <a:pPr algn="l">
                        <a:spcAft>
                          <a:spcPts val="0"/>
                        </a:spcAft>
                      </a:pPr>
                      <a:r>
                        <a:rPr lang="cs-CZ" sz="1800" dirty="0">
                          <a:effectLst/>
                          <a:latin typeface="Calibri" panose="020F0502020204030204" pitchFamily="34" charset="0"/>
                          <a:ea typeface="Calibri" panose="020F0502020204030204" pitchFamily="34" charset="0"/>
                          <a:cs typeface="Arial" panose="020B0604020202020204" pitchFamily="34" charset="0"/>
                        </a:rPr>
                        <a:t>akciová společnost, evropská společnost, evropské hospodářské zájmové sdružení</a:t>
                      </a:r>
                    </a:p>
                    <a:p>
                      <a:pPr algn="l">
                        <a:spcAft>
                          <a:spcPts val="0"/>
                        </a:spcAft>
                      </a:pPr>
                      <a:r>
                        <a:rPr lang="cs-CZ" sz="1800" dirty="0">
                          <a:effectLst/>
                          <a:latin typeface="Calibri" panose="020F0502020204030204" pitchFamily="34" charset="0"/>
                          <a:ea typeface="Calibri" panose="020F0502020204030204" pitchFamily="34" charset="0"/>
                          <a:cs typeface="Arial" panose="020B0604020202020204" pitchFamily="34" charset="0"/>
                        </a:rPr>
                        <a:t>Družstva: družstvo, sociální družstvo, evropská družstevní společnost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463108"/>
                  </a:ext>
                </a:extLst>
              </a:tr>
              <a:tr h="375206">
                <a:tc>
                  <a:txBody>
                    <a:bodyPr/>
                    <a:lstStyle/>
                    <a:p>
                      <a:pPr algn="l">
                        <a:lnSpc>
                          <a:spcPct val="150000"/>
                        </a:lnSpc>
                        <a:spcBef>
                          <a:spcPts val="600"/>
                        </a:spcBef>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OSVČ</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558095"/>
                  </a:ext>
                </a:extLst>
              </a:tr>
              <a:tr h="927879">
                <a:tc>
                  <a:txBody>
                    <a:bodyPr/>
                    <a:lstStyle/>
                    <a:p>
                      <a:pPr algn="l">
                        <a:spcAft>
                          <a:spcPts val="1100"/>
                        </a:spcAft>
                      </a:pPr>
                      <a:r>
                        <a:rPr lang="cs-CZ" sz="2000" b="1" dirty="0">
                          <a:effectLst/>
                          <a:latin typeface="Calibri" panose="020F0502020204030204" pitchFamily="34" charset="0"/>
                          <a:ea typeface="Calibri" panose="020F0502020204030204" pitchFamily="34" charset="0"/>
                          <a:cs typeface="Arial" panose="020B0604020202020204" pitchFamily="34" charset="0"/>
                        </a:rPr>
                        <a:t>Oprávnění partneři:</a:t>
                      </a:r>
                      <a:r>
                        <a:rPr lang="cs-CZ" sz="2000" b="0" dirty="0">
                          <a:effectLst/>
                          <a:latin typeface="Calibri" panose="020F0502020204030204" pitchFamily="34" charset="0"/>
                          <a:ea typeface="Calibri" panose="020F0502020204030204" pitchFamily="34" charset="0"/>
                          <a:cs typeface="Arial" panose="020B0604020202020204" pitchFamily="34" charset="0"/>
                        </a:rPr>
                        <a:t> pouze bez finančního příspěvku</a:t>
                      </a:r>
                    </a:p>
                    <a:p>
                      <a:pPr algn="l">
                        <a:spcAft>
                          <a:spcPts val="1100"/>
                        </a:spcAft>
                      </a:pP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8752478"/>
                  </a:ext>
                </a:extLst>
              </a:tr>
            </a:tbl>
          </a:graphicData>
        </a:graphic>
      </p:graphicFrame>
    </p:spTree>
    <p:extLst>
      <p:ext uri="{BB962C8B-B14F-4D97-AF65-F5344CB8AC3E}">
        <p14:creationId xmlns:p14="http://schemas.microsoft.com/office/powerpoint/2010/main" val="2351143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C22FBA-5423-4F6A-8128-B33371DF8050}"/>
              </a:ext>
            </a:extLst>
          </p:cNvPr>
          <p:cNvSpPr>
            <a:spLocks noGrp="1"/>
          </p:cNvSpPr>
          <p:nvPr>
            <p:ph type="title"/>
          </p:nvPr>
        </p:nvSpPr>
        <p:spPr/>
        <p:txBody>
          <a:bodyPr/>
          <a:lstStyle/>
          <a:p>
            <a:r>
              <a:rPr lang="cs-CZ" dirty="0">
                <a:solidFill>
                  <a:schemeClr val="bg1">
                    <a:lumMod val="50000"/>
                  </a:schemeClr>
                </a:solidFill>
              </a:rPr>
              <a:t>Míra podpory</a:t>
            </a:r>
          </a:p>
        </p:txBody>
      </p:sp>
      <p:graphicFrame>
        <p:nvGraphicFramePr>
          <p:cNvPr id="3" name="Tabulka 2">
            <a:extLst>
              <a:ext uri="{FF2B5EF4-FFF2-40B4-BE49-F238E27FC236}">
                <a16:creationId xmlns:a16="http://schemas.microsoft.com/office/drawing/2014/main" id="{A5129A2D-2F31-4A02-A86C-C41975746AE0}"/>
              </a:ext>
            </a:extLst>
          </p:cNvPr>
          <p:cNvGraphicFramePr>
            <a:graphicFrameLocks noGrp="1"/>
          </p:cNvGraphicFramePr>
          <p:nvPr>
            <p:extLst>
              <p:ext uri="{D42A27DB-BD31-4B8C-83A1-F6EECF244321}">
                <p14:modId xmlns:p14="http://schemas.microsoft.com/office/powerpoint/2010/main" val="2722670507"/>
              </p:ext>
            </p:extLst>
          </p:nvPr>
        </p:nvGraphicFramePr>
        <p:xfrm>
          <a:off x="755576" y="1196751"/>
          <a:ext cx="8085584" cy="5551513"/>
        </p:xfrm>
        <a:graphic>
          <a:graphicData uri="http://schemas.openxmlformats.org/drawingml/2006/table">
            <a:tbl>
              <a:tblPr firstRow="1" bandRow="1"/>
              <a:tblGrid>
                <a:gridCol w="4680520">
                  <a:extLst>
                    <a:ext uri="{9D8B030D-6E8A-4147-A177-3AD203B41FA5}">
                      <a16:colId xmlns:a16="http://schemas.microsoft.com/office/drawing/2014/main" val="4255138189"/>
                    </a:ext>
                  </a:extLst>
                </a:gridCol>
                <a:gridCol w="1368152">
                  <a:extLst>
                    <a:ext uri="{9D8B030D-6E8A-4147-A177-3AD203B41FA5}">
                      <a16:colId xmlns:a16="http://schemas.microsoft.com/office/drawing/2014/main" val="3973663133"/>
                    </a:ext>
                  </a:extLst>
                </a:gridCol>
                <a:gridCol w="1224136">
                  <a:extLst>
                    <a:ext uri="{9D8B030D-6E8A-4147-A177-3AD203B41FA5}">
                      <a16:colId xmlns:a16="http://schemas.microsoft.com/office/drawing/2014/main" val="2521867928"/>
                    </a:ext>
                  </a:extLst>
                </a:gridCol>
                <a:gridCol w="812776">
                  <a:extLst>
                    <a:ext uri="{9D8B030D-6E8A-4147-A177-3AD203B41FA5}">
                      <a16:colId xmlns:a16="http://schemas.microsoft.com/office/drawing/2014/main" val="71249107"/>
                    </a:ext>
                  </a:extLst>
                </a:gridCol>
              </a:tblGrid>
              <a:tr h="575759">
                <a:tc>
                  <a:txBody>
                    <a:bodyPr/>
                    <a:lstStyle/>
                    <a:p>
                      <a:pPr marL="36195" marR="36195" algn="l">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Typ příjemce dle pravidel spolufinancování</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Evropský podíl</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Příjemce</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SR</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388058894"/>
                  </a:ext>
                </a:extLst>
              </a:tr>
              <a:tr h="2198713">
                <a:tc>
                  <a:txBody>
                    <a:bodyPr/>
                    <a:lstStyle/>
                    <a:p>
                      <a:pPr marL="36195" marR="36195"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Soukromoprávní subjekty vykonávající veřejně prospěšnou činnost: obecně prospěšné společnosti, spolky, ústavy, církve a náboženské společnosti, nadace a nadační fondy, místní akční skupiny, hospodářská komora, agrární komora, svazy, asociace</a:t>
                      </a: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85 %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15 %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0 %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0697135"/>
                  </a:ext>
                </a:extLst>
              </a:tr>
              <a:tr h="1082257">
                <a:tc>
                  <a:txBody>
                    <a:bodyPr/>
                    <a:lstStyle/>
                    <a:p>
                      <a:pPr marL="36195" marR="36195"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Ostatní subjekty neobsažené ve výše uvedených kategoriích: Obchodní společnosti: veřejná obchodní společnost, komanditní společnost, společnost s ručením omezeným, akciová společnost, evropská společnost, evropské hospodářské zájmové sdružení; Státní podniky</a:t>
                      </a:r>
                    </a:p>
                    <a:p>
                      <a:pPr marL="36195" marR="36195"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Družstva: družstvo, sociální družstvo, evropská družstevní společnost; OSVČ</a:t>
                      </a: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85 %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15 %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0 %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501911"/>
                  </a:ext>
                </a:extLst>
              </a:tr>
            </a:tbl>
          </a:graphicData>
        </a:graphic>
      </p:graphicFrame>
    </p:spTree>
    <p:extLst>
      <p:ext uri="{BB962C8B-B14F-4D97-AF65-F5344CB8AC3E}">
        <p14:creationId xmlns:p14="http://schemas.microsoft.com/office/powerpoint/2010/main" val="65384553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2479</Words>
  <Application>Microsoft Office PowerPoint</Application>
  <PresentationFormat>Předvádění na obrazovce (4:3)</PresentationFormat>
  <Paragraphs>270</Paragraphs>
  <Slides>34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34</vt:i4>
      </vt:variant>
    </vt:vector>
  </HeadingPairs>
  <TitlesOfParts>
    <vt:vector size="40" baseType="lpstr">
      <vt:lpstr>Arial</vt:lpstr>
      <vt:lpstr>Calibri</vt:lpstr>
      <vt:lpstr>Corbel</vt:lpstr>
      <vt:lpstr>Symbol</vt:lpstr>
      <vt:lpstr>Times New Roman</vt:lpstr>
      <vt:lpstr>Motiv sady Office</vt:lpstr>
      <vt:lpstr>Seminář k výzvě  č. 870 MAS OZJ – OPZ Rozvoj sociálního podnikání II</vt:lpstr>
      <vt:lpstr>Program semináře</vt:lpstr>
      <vt:lpstr>MAS Otevřené zahrady  Jičínska z. s.</vt:lpstr>
      <vt:lpstr>ZÁKLADNÍ ÚDAJE o výzvě 870/03_16_047/CLLD_15_01_126</vt:lpstr>
      <vt:lpstr>Představení výzvy </vt:lpstr>
      <vt:lpstr>Cíl výzvy</vt:lpstr>
      <vt:lpstr>Cílové skupiny</vt:lpstr>
      <vt:lpstr>Oprávnění žadatelé</vt:lpstr>
      <vt:lpstr>Míra podpory</vt:lpstr>
      <vt:lpstr>Financování</vt:lpstr>
      <vt:lpstr>Podporované aktivity</vt:lpstr>
      <vt:lpstr>Principy a charakteristiky sociálního podnikání</vt:lpstr>
      <vt:lpstr>Podporované klíčové činnosti a s nimi související přímé výdaje</vt:lpstr>
      <vt:lpstr>Podporované klíčové činnosti a s nimi související přímé výdaje</vt:lpstr>
      <vt:lpstr>Podporované aktivity</vt:lpstr>
      <vt:lpstr>Podporované aktivity</vt:lpstr>
      <vt:lpstr>Podporované aktivity</vt:lpstr>
      <vt:lpstr>Nepodporované aktivity</vt:lpstr>
      <vt:lpstr>Indikátory</vt:lpstr>
      <vt:lpstr>Indikátory</vt:lpstr>
      <vt:lpstr>Způsobilost výdajů</vt:lpstr>
      <vt:lpstr>Prezentace aplikace PowerPoint</vt:lpstr>
      <vt:lpstr>Proces hodnocení a výběru projektů</vt:lpstr>
      <vt:lpstr>ISKP14+</vt:lpstr>
      <vt:lpstr>ISKP14+ Elektronický podpis</vt:lpstr>
      <vt:lpstr>MS2014+</vt:lpstr>
      <vt:lpstr>Prezentace aplikace PowerPoint</vt:lpstr>
      <vt:lpstr>Prezentace aplikace PowerPoint</vt:lpstr>
      <vt:lpstr>Postup při podávání žádosti</vt:lpstr>
      <vt:lpstr>Zpráva o realizaci</vt:lpstr>
      <vt:lpstr>Publicita</vt:lpstr>
      <vt:lpstr>Důležité odkazy</vt:lpstr>
      <vt:lpstr>Přílohy</vt:lpstr>
      <vt:lpstr>  DĚKUJI ZA POZORNOST    Ing. Radmila Vávrová opzam@otevrenezahrady.cz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Trličíková Michala (MPSV)</dc:creator>
  <cp:lastModifiedBy>Vávrová Radmila</cp:lastModifiedBy>
  <cp:revision>41</cp:revision>
  <dcterms:created xsi:type="dcterms:W3CDTF">2015-05-26T11:30:55Z</dcterms:created>
  <dcterms:modified xsi:type="dcterms:W3CDTF">2019-03-26T16:46:51Z</dcterms:modified>
</cp:coreProperties>
</file>