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handoutMasterIdLst>
    <p:handoutMasterId r:id="rId14"/>
  </p:handoutMasterIdLst>
  <p:sldIdLst>
    <p:sldId id="262" r:id="rId2"/>
    <p:sldId id="276" r:id="rId3"/>
    <p:sldId id="263" r:id="rId4"/>
    <p:sldId id="261" r:id="rId5"/>
    <p:sldId id="264" r:id="rId6"/>
    <p:sldId id="265" r:id="rId7"/>
    <p:sldId id="267" r:id="rId8"/>
    <p:sldId id="266" r:id="rId9"/>
    <p:sldId id="268" r:id="rId10"/>
    <p:sldId id="274" r:id="rId11"/>
    <p:sldId id="271" r:id="rId12"/>
    <p:sldId id="27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82" autoAdjust="0"/>
    <p:restoredTop sz="94660"/>
  </p:normalViewPr>
  <p:slideViewPr>
    <p:cSldViewPr snapToGrid="0">
      <p:cViewPr>
        <p:scale>
          <a:sx n="76" d="100"/>
          <a:sy n="76" d="100"/>
        </p:scale>
        <p:origin x="-102" y="-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90BF7-BF4D-45D3-9DBE-1E6371869F28}" type="datetimeFigureOut">
              <a:rPr lang="cs-CZ" smtClean="0"/>
              <a:t>27.12.2015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6F955-D331-4222-82F6-250BD7E842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573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ECF-473B-4C5F-B356-CA577AE9F03C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DB3DA-BD1B-47FF-83FE-577B0F4F37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ECF-473B-4C5F-B356-CA577AE9F03C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DB3DA-BD1B-47FF-83FE-577B0F4F37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ECF-473B-4C5F-B356-CA577AE9F03C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DB3DA-BD1B-47FF-83FE-577B0F4F379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ECF-473B-4C5F-B356-CA577AE9F03C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DB3DA-BD1B-47FF-83FE-577B0F4F37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ECF-473B-4C5F-B356-CA577AE9F03C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DB3DA-BD1B-47FF-83FE-577B0F4F37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ECF-473B-4C5F-B356-CA577AE9F03C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DB3DA-BD1B-47FF-83FE-577B0F4F37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ECF-473B-4C5F-B356-CA577AE9F03C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DB3DA-BD1B-47FF-83FE-577B0F4F37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ECF-473B-4C5F-B356-CA577AE9F03C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DB3DA-BD1B-47FF-83FE-577B0F4F37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ECF-473B-4C5F-B356-CA577AE9F03C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DB3DA-BD1B-47FF-83FE-577B0F4F37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ECF-473B-4C5F-B356-CA577AE9F03C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DB3DA-BD1B-47FF-83FE-577B0F4F37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ECF-473B-4C5F-B356-CA577AE9F03C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DB3DA-BD1B-47FF-83FE-577B0F4F37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C508ECF-473B-4C5F-B356-CA577AE9F03C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2ADB3DA-BD1B-47FF-83FE-577B0F4F37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38314" y="214314"/>
            <a:ext cx="8643937" cy="642937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914400" y="688932"/>
            <a:ext cx="10363200" cy="2691376"/>
          </a:xfrm>
        </p:spPr>
        <p:txBody>
          <a:bodyPr>
            <a:normAutofit/>
          </a:bodyPr>
          <a:lstStyle/>
          <a:p>
            <a:r>
              <a:rPr lang="cs-CZ" altLang="cs-CZ" sz="4800" b="1" dirty="0">
                <a:solidFill>
                  <a:schemeClr val="tx1"/>
                </a:solidFill>
                <a:latin typeface="Calibri" panose="020F0502020204030204" pitchFamily="34" charset="0"/>
                <a:ea typeface="Myriad Pro Black"/>
                <a:cs typeface="Myriad Pro Black"/>
              </a:rPr>
              <a:t>Programový rámec </a:t>
            </a:r>
            <a:r>
              <a:rPr lang="cs-CZ" altLang="cs-CZ" sz="4800" b="1" dirty="0" smtClean="0">
                <a:solidFill>
                  <a:schemeClr val="tx1"/>
                </a:solidFill>
                <a:latin typeface="Calibri" panose="020F0502020204030204" pitchFamily="34" charset="0"/>
                <a:ea typeface="Myriad Pro Black"/>
                <a:cs typeface="Myriad Pro Black"/>
              </a:rPr>
              <a:t>Operační program Zaměstnanost (OP ZAM)</a:t>
            </a:r>
            <a:r>
              <a:rPr lang="cs-CZ" altLang="cs-CZ" sz="4800" dirty="0">
                <a:solidFill>
                  <a:srgbClr val="000000"/>
                </a:solidFill>
                <a:latin typeface="Calibri" panose="020F0502020204030204" pitchFamily="34" charset="0"/>
                <a:ea typeface="Myriad Pro Black"/>
                <a:cs typeface="Myriad Pro Black"/>
              </a:rPr>
              <a:t/>
            </a:r>
            <a:br>
              <a:rPr lang="cs-CZ" altLang="cs-CZ" sz="4800" dirty="0">
                <a:solidFill>
                  <a:srgbClr val="000000"/>
                </a:solidFill>
                <a:latin typeface="Calibri" panose="020F0502020204030204" pitchFamily="34" charset="0"/>
                <a:ea typeface="Myriad Pro Black"/>
                <a:cs typeface="Myriad Pro Black"/>
              </a:rPr>
            </a:br>
            <a:endParaRPr lang="cs-CZ" sz="4800" dirty="0">
              <a:latin typeface="Calibri" panose="020F0502020204030204" pitchFamily="34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altLang="cs-CZ" sz="3600" b="1" dirty="0">
                <a:solidFill>
                  <a:srgbClr val="000000"/>
                </a:solidFill>
                <a:latin typeface="Calibri" panose="020F0502020204030204" pitchFamily="34" charset="0"/>
                <a:ea typeface="Myriad Pro"/>
                <a:cs typeface="Myriad Pro"/>
              </a:rPr>
              <a:t>pro Strategický plán rozvoje území </a:t>
            </a:r>
          </a:p>
          <a:p>
            <a:endParaRPr lang="cs-CZ" altLang="cs-CZ" sz="3600" b="1" dirty="0">
              <a:solidFill>
                <a:srgbClr val="000000"/>
              </a:solidFill>
              <a:latin typeface="Calibri" panose="020F0502020204030204" pitchFamily="34" charset="0"/>
              <a:ea typeface="Myriad Pro"/>
              <a:cs typeface="Myriad Pro"/>
            </a:endParaRPr>
          </a:p>
          <a:p>
            <a:r>
              <a:rPr lang="cs-CZ" altLang="cs-CZ" sz="3600" b="1" dirty="0">
                <a:solidFill>
                  <a:srgbClr val="000000"/>
                </a:solidFill>
                <a:latin typeface="Calibri" panose="020F0502020204030204" pitchFamily="34" charset="0"/>
                <a:ea typeface="Myriad Pro"/>
                <a:cs typeface="Myriad Pro"/>
              </a:rPr>
              <a:t>OTEVŘENÉ ZAHRADY JIČÍNSKA z. s.</a:t>
            </a:r>
          </a:p>
          <a:p>
            <a:r>
              <a:rPr lang="cs-CZ" altLang="cs-CZ" sz="3600" b="1" dirty="0">
                <a:solidFill>
                  <a:srgbClr val="000000"/>
                </a:solidFill>
                <a:latin typeface="Calibri" panose="020F0502020204030204" pitchFamily="34" charset="0"/>
                <a:ea typeface="Myriad Pro"/>
                <a:cs typeface="Myriad Pro"/>
              </a:rPr>
              <a:t>na období 2016 - </a:t>
            </a:r>
            <a:r>
              <a:rPr lang="cs-CZ" altLang="cs-CZ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Myriad Pro"/>
                <a:cs typeface="Myriad Pro"/>
              </a:rPr>
              <a:t>2023</a:t>
            </a:r>
            <a:endParaRPr lang="cs-CZ" altLang="cs-CZ" sz="3600" b="1" dirty="0">
              <a:solidFill>
                <a:srgbClr val="000000"/>
              </a:solidFill>
              <a:latin typeface="Calibri" panose="020F0502020204030204" pitchFamily="34" charset="0"/>
              <a:ea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13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35509" y="0"/>
            <a:ext cx="8643937" cy="642937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127" name="Obdélník 10"/>
          <p:cNvSpPr>
            <a:spLocks noChangeArrowheads="1"/>
          </p:cNvSpPr>
          <p:nvPr/>
        </p:nvSpPr>
        <p:spPr bwMode="auto">
          <a:xfrm>
            <a:off x="1738313" y="1482359"/>
            <a:ext cx="864393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cs-CZ" sz="2600" b="1" dirty="0" smtClean="0"/>
              <a:t>Výše spolufinancování  </a:t>
            </a:r>
            <a:endParaRPr lang="cs-CZ" sz="2600" dirty="0"/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600" dirty="0">
                <a:cs typeface="Times New Roman" panose="02020603050405020304" pitchFamily="18" charset="0"/>
              </a:rPr>
              <a:t>Příspěvek EU – vždy 85 % způsobilých výdajů</a:t>
            </a:r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600" dirty="0" smtClean="0">
                <a:cs typeface="Times New Roman" panose="02020603050405020304" pitchFamily="18" charset="0"/>
              </a:rPr>
              <a:t>Příspěvek </a:t>
            </a:r>
            <a:r>
              <a:rPr lang="cs-CZ" sz="2600" dirty="0">
                <a:cs typeface="Times New Roman" panose="02020603050405020304" pitchFamily="18" charset="0"/>
              </a:rPr>
              <a:t>ČR (dle Obecné části pravidel pro žadatele a příjemce OPZ</a:t>
            </a:r>
            <a:r>
              <a:rPr lang="cs-CZ" sz="2600" dirty="0" smtClean="0">
                <a:cs typeface="Times New Roman" panose="02020603050405020304" pitchFamily="18" charset="0"/>
              </a:rPr>
              <a:t>):   0-15 </a:t>
            </a:r>
            <a:r>
              <a:rPr lang="cs-CZ" sz="2600" dirty="0">
                <a:cs typeface="Times New Roman" panose="02020603050405020304" pitchFamily="18" charset="0"/>
              </a:rPr>
              <a:t>% - odlišný dle typu příjemce</a:t>
            </a:r>
          </a:p>
          <a:p>
            <a:pPr marL="971550" lvl="3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cs typeface="Times New Roman" panose="02020603050405020304" pitchFamily="18" charset="0"/>
              </a:rPr>
              <a:t>Organizační </a:t>
            </a:r>
            <a:r>
              <a:rPr lang="cs-CZ" dirty="0">
                <a:cs typeface="Times New Roman" panose="02020603050405020304" pitchFamily="18" charset="0"/>
              </a:rPr>
              <a:t>složky státu, školy a školská zařízení, </a:t>
            </a:r>
            <a:r>
              <a:rPr lang="cs-CZ" dirty="0" smtClean="0">
                <a:cs typeface="Times New Roman" panose="02020603050405020304" pitchFamily="18" charset="0"/>
              </a:rPr>
              <a:t>neziskové organizace (</a:t>
            </a:r>
            <a:r>
              <a:rPr lang="cs-CZ" dirty="0">
                <a:cs typeface="Times New Roman" panose="02020603050405020304" pitchFamily="18" charset="0"/>
              </a:rPr>
              <a:t>pokud je projekt zaměřen na specifické skupiny </a:t>
            </a:r>
            <a:r>
              <a:rPr lang="cs-CZ" dirty="0" smtClean="0">
                <a:cs typeface="Times New Roman" panose="02020603050405020304" pitchFamily="18" charset="0"/>
              </a:rPr>
              <a:t>obyvatel</a:t>
            </a:r>
            <a:r>
              <a:rPr lang="cs-CZ" dirty="0">
                <a:cs typeface="Times New Roman" panose="02020603050405020304" pitchFamily="18" charset="0"/>
              </a:rPr>
              <a:t>) – 15 %</a:t>
            </a:r>
          </a:p>
          <a:p>
            <a:pPr marL="971550" lvl="3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cs typeface="Times New Roman" panose="02020603050405020304" pitchFamily="18" charset="0"/>
              </a:rPr>
              <a:t>Obce, </a:t>
            </a:r>
            <a:r>
              <a:rPr lang="cs-CZ" dirty="0" smtClean="0">
                <a:cs typeface="Times New Roman" panose="02020603050405020304" pitchFamily="18" charset="0"/>
              </a:rPr>
              <a:t>svazky obcí, neziskové organizace </a:t>
            </a:r>
            <a:r>
              <a:rPr lang="cs-CZ" dirty="0">
                <a:cs typeface="Times New Roman" panose="02020603050405020304" pitchFamily="18" charset="0"/>
              </a:rPr>
              <a:t>(ostatní projekty) – 10 %</a:t>
            </a:r>
          </a:p>
          <a:p>
            <a:pPr marL="971550" lvl="3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cs typeface="Times New Roman" panose="02020603050405020304" pitchFamily="18" charset="0"/>
              </a:rPr>
              <a:t>Ostatní </a:t>
            </a:r>
            <a:r>
              <a:rPr lang="cs-CZ" dirty="0" smtClean="0">
                <a:cs typeface="Times New Roman" panose="02020603050405020304" pitchFamily="18" charset="0"/>
              </a:rPr>
              <a:t>(obchodní </a:t>
            </a:r>
            <a:r>
              <a:rPr lang="cs-CZ" dirty="0">
                <a:cs typeface="Times New Roman" panose="02020603050405020304" pitchFamily="18" charset="0"/>
              </a:rPr>
              <a:t>společnosti, státní podniky, družstva, OSVČ) – 0%</a:t>
            </a:r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600" dirty="0">
                <a:cs typeface="Times New Roman" panose="02020603050405020304" pitchFamily="18" charset="0"/>
              </a:rPr>
              <a:t>Vlastní podíl: </a:t>
            </a:r>
            <a:r>
              <a:rPr lang="cs-CZ" sz="2600" dirty="0" smtClean="0">
                <a:cs typeface="Times New Roman" panose="02020603050405020304" pitchFamily="18" charset="0"/>
              </a:rPr>
              <a:t> 0-15 </a:t>
            </a:r>
            <a:r>
              <a:rPr lang="cs-CZ" sz="2600" dirty="0">
                <a:cs typeface="Times New Roman" panose="02020603050405020304" pitchFamily="18" charset="0"/>
              </a:rPr>
              <a:t>% dle typu příjemce</a:t>
            </a:r>
          </a:p>
        </p:txBody>
      </p:sp>
    </p:spTree>
    <p:extLst>
      <p:ext uri="{BB962C8B-B14F-4D97-AF65-F5344CB8AC3E}">
        <p14:creationId xmlns:p14="http://schemas.microsoft.com/office/powerpoint/2010/main" val="174188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38314" y="214314"/>
            <a:ext cx="8643937" cy="642937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127" name="Obdélník 10"/>
          <p:cNvSpPr>
            <a:spLocks noChangeArrowheads="1"/>
          </p:cNvSpPr>
          <p:nvPr/>
        </p:nvSpPr>
        <p:spPr bwMode="auto">
          <a:xfrm>
            <a:off x="2217738" y="1482359"/>
            <a:ext cx="786130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200" b="1" dirty="0" smtClean="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200" b="1" dirty="0" smtClean="0">
                <a:latin typeface="Arial Narrow" panose="020B0606020202030204" pitchFamily="34" charset="0"/>
              </a:rPr>
              <a:t> </a:t>
            </a:r>
            <a:endParaRPr lang="cs-CZ" altLang="cs-CZ" sz="1800" baseline="30000" dirty="0">
              <a:latin typeface="Arial Narrow" panose="020B0606020202030204" pitchFamily="34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291707"/>
              </p:ext>
            </p:extLst>
          </p:nvPr>
        </p:nvGraphicFramePr>
        <p:xfrm>
          <a:off x="1853852" y="1979113"/>
          <a:ext cx="8367387" cy="3381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6845"/>
                <a:gridCol w="1578730"/>
                <a:gridCol w="559400"/>
                <a:gridCol w="559400"/>
                <a:gridCol w="587370"/>
                <a:gridCol w="655961"/>
                <a:gridCol w="602686"/>
                <a:gridCol w="699250"/>
                <a:gridCol w="685265"/>
                <a:gridCol w="573383"/>
                <a:gridCol w="839097"/>
              </a:tblGrid>
              <a:tr h="526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Opatření OP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Opatření/</a:t>
                      </a:r>
                      <a:r>
                        <a:rPr lang="cs-CZ" sz="1100" dirty="0" err="1" smtClean="0">
                          <a:effectLst/>
                        </a:rPr>
                        <a:t>fiche</a:t>
                      </a:r>
                      <a:r>
                        <a:rPr lang="cs-CZ" sz="1100" dirty="0" smtClean="0">
                          <a:effectLst/>
                        </a:rPr>
                        <a:t> CLLD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cs-CZ" sz="1100">
                          <a:effectLst/>
                        </a:rPr>
                        <a:t>2016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cs-CZ" sz="1100">
                          <a:effectLst/>
                        </a:rPr>
                        <a:t>2017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cs-CZ" sz="1100">
                          <a:effectLst/>
                        </a:rPr>
                        <a:t>2018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>
                          <a:effectLst/>
                        </a:rPr>
                        <a:t>2019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cs-CZ" sz="1100">
                          <a:effectLst/>
                        </a:rPr>
                        <a:t>2020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>
                          <a:effectLst/>
                        </a:rPr>
                        <a:t>2021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cs-CZ" sz="1100">
                          <a:effectLst/>
                        </a:rPr>
                        <a:t>2022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cs-CZ" sz="1100">
                          <a:effectLst/>
                        </a:rPr>
                        <a:t>2023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4498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>
                          <a:effectLst/>
                        </a:rPr>
                        <a:t>Sociální začleňování 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a boj s chudobou -SCLLD</a:t>
                      </a: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Vytváření pracovních míst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1300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1200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 </a:t>
                      </a:r>
                      <a:r>
                        <a:rPr lang="cs-CZ" sz="1100" dirty="0" smtClean="0">
                          <a:effectLst/>
                        </a:rPr>
                        <a:t>500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44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Rozvoj sociálních podniků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1200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1300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2 500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44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Vzdělávání a prorodinná opatření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100" dirty="0" smtClean="0">
                        <a:effectLst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effectLst/>
                        </a:rPr>
                        <a:t>1000</a:t>
                      </a:r>
                      <a:endParaRPr lang="cs-CZ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1000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2 000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44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Sociální služby a sociální začleňování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1500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1500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3 000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72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>
                          <a:effectLst/>
                        </a:rPr>
                        <a:t>OP Z celkem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 5000</a:t>
                      </a:r>
                      <a:endParaRPr lang="cs-CZ" sz="11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2800</a:t>
                      </a:r>
                      <a:r>
                        <a:rPr lang="cs-CZ" sz="1100" baseline="30000" dirty="0" smtClean="0">
                          <a:effectLst/>
                        </a:rPr>
                        <a:t>*)</a:t>
                      </a:r>
                      <a:endParaRPr lang="cs-CZ" sz="1100" baseline="30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2200</a:t>
                      </a:r>
                      <a:r>
                        <a:rPr lang="cs-CZ" sz="1100" baseline="30000" dirty="0" smtClean="0">
                          <a:effectLst/>
                        </a:rPr>
                        <a:t>*)</a:t>
                      </a:r>
                      <a:endParaRPr lang="cs-CZ" sz="1100" baseline="30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100" dirty="0">
                          <a:effectLst/>
                        </a:rPr>
                        <a:t> 10 000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91638" y="1207096"/>
            <a:ext cx="7635838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Návrh finanční alokace v Operačním programu Zaměstnanost </a:t>
            </a:r>
            <a:b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opatření, podporovaných aktivit a let (v tis. Kč)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cs-CZ" altLang="cs-CZ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447947" y="5810638"/>
            <a:ext cx="7934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*)</a:t>
            </a:r>
            <a:r>
              <a:rPr lang="cs-CZ" alt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 navýšení částky o 30 % počítáme v r. 2019 s částkou až 4,5 mil. Kč a v r. 2021 s částkou až 3,5 mil. Kč.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62915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30882" y="1578373"/>
            <a:ext cx="63256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Calibri" panose="020F0502020204030204" pitchFamily="34" charset="0"/>
              </a:rPr>
              <a:t>Děkuji Vám za pozornost.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964502" y="2567836"/>
            <a:ext cx="10584495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 defTabSz="457200">
              <a:lnSpc>
                <a:spcPct val="120000"/>
              </a:lnSpc>
              <a:buClrTx/>
              <a:buSzTx/>
            </a:pPr>
            <a:r>
              <a:rPr lang="cs-CZ" sz="2400" dirty="0">
                <a:solidFill>
                  <a:prstClr val="black"/>
                </a:solidFill>
                <a:latin typeface="Calibri" panose="020F0502020204030204" pitchFamily="34" charset="0"/>
              </a:rPr>
              <a:t>Další informace ke Strategii MAS OZJ naleznete na </a:t>
            </a:r>
            <a:r>
              <a:rPr lang="cs-CZ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www.otevrenezahrady.cz/strategie-2014-2020.</a:t>
            </a:r>
          </a:p>
          <a:p>
            <a:pPr marR="0" lvl="0" algn="just" defTabSz="457200">
              <a:lnSpc>
                <a:spcPct val="120000"/>
              </a:lnSpc>
              <a:buClrTx/>
              <a:buSzTx/>
            </a:pPr>
            <a:endParaRPr lang="cs-CZ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R="0" lvl="0" algn="just" defTabSz="457200">
              <a:lnSpc>
                <a:spcPct val="120000"/>
              </a:lnSpc>
              <a:buClrTx/>
              <a:buSzTx/>
            </a:pPr>
            <a:r>
              <a:rPr lang="cs-CZ" sz="2400" dirty="0">
                <a:solidFill>
                  <a:prstClr val="black"/>
                </a:solidFill>
                <a:latin typeface="Calibri" panose="020F0502020204030204" pitchFamily="34" charset="0"/>
              </a:rPr>
              <a:t>S dotazy, projektovými záměry financovatelnými v rámci </a:t>
            </a:r>
            <a:r>
              <a:rPr 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OP Zaměstnanost, </a:t>
            </a:r>
            <a:r>
              <a:rPr lang="cs-CZ" sz="2400" dirty="0">
                <a:solidFill>
                  <a:prstClr val="black"/>
                </a:solidFill>
                <a:latin typeface="Calibri" panose="020F0502020204030204" pitchFamily="34" charset="0"/>
              </a:rPr>
              <a:t>se zájmem o tvorbu programového rámce </a:t>
            </a:r>
            <a:r>
              <a:rPr lang="cs-CZ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OP Zaměstnanost </a:t>
            </a:r>
            <a:r>
              <a:rPr lang="cs-CZ" sz="2400" dirty="0">
                <a:solidFill>
                  <a:prstClr val="black"/>
                </a:solidFill>
                <a:latin typeface="Calibri" panose="020F0502020204030204" pitchFamily="34" charset="0"/>
              </a:rPr>
              <a:t>se obracejte na vedoucího zaměstnance pro  realizaci SCLLD: </a:t>
            </a:r>
            <a:r>
              <a:rPr lang="cs-CZ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Mgr. Kamila Kabelková</a:t>
            </a:r>
            <a:r>
              <a:rPr lang="cs-CZ" sz="2400" dirty="0">
                <a:solidFill>
                  <a:prstClr val="black"/>
                </a:solidFill>
                <a:latin typeface="Calibri" panose="020F0502020204030204" pitchFamily="34" charset="0"/>
              </a:rPr>
              <a:t>, </a:t>
            </a:r>
            <a:r>
              <a:rPr lang="cs-CZ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tel.: 602 420 396, otevrenezahrady@seznam.cz.</a:t>
            </a:r>
          </a:p>
        </p:txBody>
      </p:sp>
    </p:spTree>
    <p:extLst>
      <p:ext uri="{BB962C8B-B14F-4D97-AF65-F5344CB8AC3E}">
        <p14:creationId xmlns:p14="http://schemas.microsoft.com/office/powerpoint/2010/main" val="2416873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38314" y="214314"/>
            <a:ext cx="8643937" cy="642937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127" name="Obdélník 10"/>
          <p:cNvSpPr>
            <a:spLocks noChangeArrowheads="1"/>
          </p:cNvSpPr>
          <p:nvPr/>
        </p:nvSpPr>
        <p:spPr bwMode="auto">
          <a:xfrm>
            <a:off x="1903956" y="488514"/>
            <a:ext cx="8478295" cy="5004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/>
          </a:p>
          <a:p>
            <a:pPr algn="ctr">
              <a:buNone/>
            </a:pPr>
            <a:r>
              <a:rPr lang="cs-CZ" b="1" dirty="0" smtClean="0"/>
              <a:t>Co </a:t>
            </a:r>
            <a:r>
              <a:rPr lang="cs-CZ" b="1" dirty="0"/>
              <a:t>lze financovat z OP </a:t>
            </a:r>
            <a:r>
              <a:rPr lang="cs-CZ" b="1" dirty="0" smtClean="0"/>
              <a:t>ZAMĚSTNANOST</a:t>
            </a:r>
          </a:p>
          <a:p>
            <a:pPr>
              <a:buNone/>
            </a:pPr>
            <a:endParaRPr lang="cs-CZ" sz="1800" dirty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Sociální </a:t>
            </a:r>
            <a:r>
              <a:rPr lang="cs-CZ" b="1" dirty="0"/>
              <a:t>služby a sociální začleňování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Zaměstnanost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Sociální podnikání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Prorodinná opatření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200" b="1" dirty="0" smtClean="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200" b="1" dirty="0" smtClean="0">
                <a:latin typeface="Arial Narrow" panose="020B0606020202030204" pitchFamily="34" charset="0"/>
              </a:rPr>
              <a:t> </a:t>
            </a:r>
            <a:endParaRPr lang="cs-CZ" altLang="cs-CZ" sz="1800" baseline="30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59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38314" y="214314"/>
            <a:ext cx="8643937" cy="642937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127" name="Obdélník 10"/>
          <p:cNvSpPr>
            <a:spLocks noChangeArrowheads="1"/>
          </p:cNvSpPr>
          <p:nvPr/>
        </p:nvSpPr>
        <p:spPr bwMode="auto">
          <a:xfrm>
            <a:off x="1738314" y="450938"/>
            <a:ext cx="8340724" cy="601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1</a:t>
            </a:r>
            <a:r>
              <a:rPr lang="cs-CZ" sz="2400" b="1" dirty="0" smtClean="0"/>
              <a:t>. Sociální </a:t>
            </a:r>
            <a:r>
              <a:rPr lang="cs-CZ" sz="2400" b="1" dirty="0"/>
              <a:t>služby a sociální začleňování</a:t>
            </a:r>
          </a:p>
          <a:p>
            <a:pPr marL="457200" lvl="0" indent="-457200">
              <a:buFont typeface="+mj-lt"/>
              <a:buAutoNum type="alphaUcPeriod"/>
            </a:pPr>
            <a:r>
              <a:rPr lang="cs-CZ" sz="2000" dirty="0" smtClean="0"/>
              <a:t>Podpora </a:t>
            </a:r>
            <a:r>
              <a:rPr lang="cs-CZ" sz="2000" dirty="0"/>
              <a:t>sociálních služeb dle zákona 108/2006Sb. (poskytované terénní a ambulantní </a:t>
            </a:r>
            <a:r>
              <a:rPr lang="cs-CZ" sz="2000" dirty="0" smtClean="0"/>
              <a:t>formou; </a:t>
            </a:r>
            <a:r>
              <a:rPr lang="cs-CZ" sz="2000" dirty="0"/>
              <a:t>ne </a:t>
            </a:r>
            <a:r>
              <a:rPr lang="cs-CZ" sz="2000" dirty="0" smtClean="0"/>
              <a:t>pobytové s výjimkou odlehčovacích)</a:t>
            </a:r>
            <a:endParaRPr lang="cs-CZ" sz="2000" dirty="0"/>
          </a:p>
          <a:p>
            <a:pPr lvl="1"/>
            <a:r>
              <a:rPr lang="cs-CZ" sz="1800" dirty="0"/>
              <a:t>Odborné sociální poradenství (</a:t>
            </a:r>
            <a:r>
              <a:rPr lang="cs-CZ" sz="1800" dirty="0" err="1"/>
              <a:t>manž</a:t>
            </a:r>
            <a:r>
              <a:rPr lang="cs-CZ" sz="1800" dirty="0"/>
              <a:t>. poradny…)</a:t>
            </a:r>
          </a:p>
          <a:p>
            <a:pPr lvl="1"/>
            <a:r>
              <a:rPr lang="cs-CZ" sz="1800" dirty="0"/>
              <a:t>Terénní programy (pro osoby s rizikovým způsobem života)</a:t>
            </a:r>
          </a:p>
          <a:p>
            <a:pPr lvl="1"/>
            <a:r>
              <a:rPr lang="cs-CZ" sz="1800" dirty="0"/>
              <a:t>Sociálně akviziční služby pro rodiny s dětmi</a:t>
            </a:r>
          </a:p>
          <a:p>
            <a:pPr lvl="1"/>
            <a:r>
              <a:rPr lang="cs-CZ" sz="1800" dirty="0"/>
              <a:t>Raná péče (pro ZP děti do 7 let)</a:t>
            </a:r>
          </a:p>
          <a:p>
            <a:pPr lvl="1"/>
            <a:r>
              <a:rPr lang="cs-CZ" sz="1800" dirty="0"/>
              <a:t>Kontaktní centra (pro drogově závislé)</a:t>
            </a:r>
          </a:p>
          <a:p>
            <a:pPr lvl="1"/>
            <a:r>
              <a:rPr lang="cs-CZ" sz="1800" dirty="0"/>
              <a:t>Nízkoprahová zařízení pro děti a mládež (15-26 r., ohrožené)</a:t>
            </a:r>
          </a:p>
          <a:p>
            <a:pPr lvl="1"/>
            <a:r>
              <a:rPr lang="cs-CZ" sz="1800" dirty="0"/>
              <a:t>Sociální rehabilitace (soubor činností k dosažení samostatnosti)</a:t>
            </a:r>
          </a:p>
          <a:p>
            <a:pPr lvl="1"/>
            <a:r>
              <a:rPr lang="cs-CZ" sz="1800" dirty="0"/>
              <a:t>Sociálně terapeutické díly (pro ZP osoby)</a:t>
            </a:r>
          </a:p>
          <a:p>
            <a:pPr lvl="1"/>
            <a:r>
              <a:rPr lang="cs-CZ" sz="1800" dirty="0"/>
              <a:t>Služby následné péče (pro duševně nemocné)</a:t>
            </a:r>
          </a:p>
          <a:p>
            <a:pPr lvl="1"/>
            <a:r>
              <a:rPr lang="cs-CZ" sz="1800" dirty="0"/>
              <a:t>Podpora samostatného bydlení (ZP osobám)</a:t>
            </a:r>
          </a:p>
          <a:p>
            <a:pPr lvl="1"/>
            <a:r>
              <a:rPr lang="cs-CZ" sz="1800" dirty="0"/>
              <a:t>Osobní asistence</a:t>
            </a:r>
          </a:p>
          <a:p>
            <a:pPr lvl="1"/>
            <a:r>
              <a:rPr lang="cs-CZ" sz="1800" dirty="0"/>
              <a:t>Odlehčovací služby (osoby pečující o jiné se ZP) </a:t>
            </a:r>
          </a:p>
        </p:txBody>
      </p:sp>
    </p:spTree>
    <p:extLst>
      <p:ext uri="{BB962C8B-B14F-4D97-AF65-F5344CB8AC3E}">
        <p14:creationId xmlns:p14="http://schemas.microsoft.com/office/powerpoint/2010/main" val="89445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38314" y="214314"/>
            <a:ext cx="8643937" cy="642937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127" name="Obdélník 10"/>
          <p:cNvSpPr>
            <a:spLocks noChangeArrowheads="1"/>
          </p:cNvSpPr>
          <p:nvPr/>
        </p:nvSpPr>
        <p:spPr bwMode="auto">
          <a:xfrm>
            <a:off x="2016582" y="1415441"/>
            <a:ext cx="8254760" cy="398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lvl="0" indent="-457200" algn="just">
              <a:buAutoNum type="alphaUcPeriod" startAt="2"/>
            </a:pPr>
            <a:r>
              <a:rPr lang="cs-CZ" sz="2000" dirty="0" smtClean="0"/>
              <a:t>Podpora </a:t>
            </a:r>
            <a:r>
              <a:rPr lang="cs-CZ" sz="2000" dirty="0"/>
              <a:t>komunitní sociální práce a komunitních center </a:t>
            </a:r>
            <a:r>
              <a:rPr lang="cs-CZ" sz="2000" dirty="0" smtClean="0"/>
              <a:t>(</a:t>
            </a:r>
            <a:r>
              <a:rPr lang="cs-CZ" sz="2000" dirty="0"/>
              <a:t>činnosti nad </a:t>
            </a:r>
            <a:r>
              <a:rPr lang="cs-CZ" sz="2000" dirty="0" smtClean="0"/>
              <a:t>rámec </a:t>
            </a:r>
            <a:r>
              <a:rPr lang="cs-CZ" sz="2000" dirty="0"/>
              <a:t>zákona </a:t>
            </a:r>
            <a:r>
              <a:rPr lang="cs-CZ" sz="2000" dirty="0" smtClean="0"/>
              <a:t>o sociálních službách, </a:t>
            </a:r>
            <a:r>
              <a:rPr lang="cs-CZ" sz="2000" dirty="0"/>
              <a:t>musí mít přímou vazbu na sociální začleňování nebo prevenci sociálního vyloučení </a:t>
            </a:r>
            <a:r>
              <a:rPr lang="cs-CZ" sz="2000" dirty="0" smtClean="0"/>
              <a:t>osob)</a:t>
            </a:r>
          </a:p>
          <a:p>
            <a:pPr lvl="0" algn="just">
              <a:buNone/>
            </a:pPr>
            <a:r>
              <a:rPr lang="cs-CZ" sz="2000" dirty="0" smtClean="0"/>
              <a:t>          - gestorem </a:t>
            </a:r>
            <a:r>
              <a:rPr lang="cs-CZ" sz="2000" dirty="0"/>
              <a:t>je kvalifikovaný soc. pracovník dle zákona </a:t>
            </a:r>
            <a:r>
              <a:rPr lang="cs-CZ" sz="2000" dirty="0" smtClean="0"/>
              <a:t>o </a:t>
            </a:r>
            <a:r>
              <a:rPr lang="cs-CZ" sz="2000" dirty="0" smtClean="0"/>
              <a:t>soc. službách</a:t>
            </a:r>
            <a:endParaRPr lang="cs-CZ" sz="2000" dirty="0"/>
          </a:p>
          <a:p>
            <a:pPr algn="just">
              <a:buNone/>
            </a:pPr>
            <a:endParaRPr lang="cs-CZ" sz="2000" dirty="0"/>
          </a:p>
          <a:p>
            <a:pPr lvl="0" algn="just">
              <a:buNone/>
            </a:pPr>
            <a:r>
              <a:rPr lang="cs-CZ" sz="2000" dirty="0" smtClean="0"/>
              <a:t>C.    Další </a:t>
            </a:r>
            <a:r>
              <a:rPr lang="cs-CZ" sz="2000" dirty="0"/>
              <a:t>činnosti mimo zákona </a:t>
            </a:r>
            <a:r>
              <a:rPr lang="cs-CZ" sz="2000" dirty="0" smtClean="0"/>
              <a:t>o sociálních službách</a:t>
            </a:r>
            <a:endParaRPr lang="cs-CZ" sz="2000" dirty="0"/>
          </a:p>
          <a:p>
            <a:pPr lvl="0" algn="just">
              <a:buNone/>
            </a:pPr>
            <a:r>
              <a:rPr lang="cs-CZ" sz="2000" dirty="0" smtClean="0"/>
              <a:t>           - musí </a:t>
            </a:r>
            <a:r>
              <a:rPr lang="cs-CZ" sz="2000" dirty="0" smtClean="0"/>
              <a:t>mít pozitivní dopad na osoby z cílových skupin</a:t>
            </a:r>
          </a:p>
          <a:p>
            <a:pPr marL="450850" algn="just">
              <a:buNone/>
            </a:pPr>
            <a:r>
              <a:rPr lang="cs-CZ" sz="2000" dirty="0" smtClean="0"/>
              <a:t>Např</a:t>
            </a:r>
            <a:r>
              <a:rPr lang="cs-CZ" sz="2000" dirty="0"/>
              <a:t>. řešení problémů v SVL, podpora mladých ze </a:t>
            </a:r>
            <a:r>
              <a:rPr lang="cs-CZ" sz="2000" dirty="0" smtClean="0"/>
              <a:t>soc. znevýhodněného prostředí</a:t>
            </a:r>
            <a:r>
              <a:rPr lang="cs-CZ" sz="2000" dirty="0"/>
              <a:t>, vzdělávání osob z cílových skupin, péče o osoby blízké apod.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200" b="1" dirty="0" smtClean="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200" b="1" dirty="0" smtClean="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200" b="1" dirty="0" smtClean="0">
                <a:latin typeface="Arial Narrow" panose="020B0606020202030204" pitchFamily="34" charset="0"/>
              </a:rPr>
              <a:t> </a:t>
            </a:r>
            <a:endParaRPr lang="cs-CZ" altLang="cs-CZ" sz="1800" baseline="30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56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38314" y="214314"/>
            <a:ext cx="8643937" cy="642937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127" name="Obdélník 10"/>
          <p:cNvSpPr>
            <a:spLocks noChangeArrowheads="1"/>
          </p:cNvSpPr>
          <p:nvPr/>
        </p:nvSpPr>
        <p:spPr bwMode="auto">
          <a:xfrm>
            <a:off x="1941534" y="588723"/>
            <a:ext cx="8137504" cy="608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2</a:t>
            </a:r>
            <a:r>
              <a:rPr lang="cs-CZ" sz="2400" b="1" dirty="0" smtClean="0"/>
              <a:t>. Zaměstnanost</a:t>
            </a:r>
            <a:endParaRPr lang="cs-CZ" sz="2400" dirty="0"/>
          </a:p>
          <a:p>
            <a:pPr lvl="1" algn="just"/>
            <a:r>
              <a:rPr lang="cs-CZ" sz="2000" dirty="0"/>
              <a:t>bilanční a pracovní diagnostika </a:t>
            </a:r>
          </a:p>
          <a:p>
            <a:pPr lvl="1" algn="just"/>
            <a:r>
              <a:rPr lang="cs-CZ" sz="2000" dirty="0"/>
              <a:t>rekvalifikace </a:t>
            </a:r>
            <a:r>
              <a:rPr lang="cs-CZ" sz="2000" dirty="0"/>
              <a:t>a další profesní vzdělávání</a:t>
            </a:r>
          </a:p>
          <a:p>
            <a:pPr lvl="1" algn="just"/>
            <a:r>
              <a:rPr lang="cs-CZ" sz="2000" dirty="0"/>
              <a:t>zprostředkování zaměstnání</a:t>
            </a:r>
          </a:p>
          <a:p>
            <a:pPr lvl="1" algn="just"/>
            <a:r>
              <a:rPr lang="cs-CZ" sz="2000" dirty="0"/>
              <a:t>podpora spolupráce lokálních partnerů na trhu práce</a:t>
            </a:r>
          </a:p>
          <a:p>
            <a:pPr lvl="1" algn="just"/>
            <a:r>
              <a:rPr lang="cs-CZ" sz="2000" dirty="0"/>
              <a:t>podpora vytváření pracovních míst (z cílových skupin)</a:t>
            </a:r>
          </a:p>
          <a:p>
            <a:pPr lvl="1" algn="just"/>
            <a:r>
              <a:rPr lang="cs-CZ" sz="2000" dirty="0"/>
              <a:t>podpora umístění na uvolněná pracovní místa</a:t>
            </a:r>
          </a:p>
          <a:p>
            <a:pPr lvl="1" algn="just"/>
            <a:r>
              <a:rPr lang="cs-CZ" sz="2000" dirty="0"/>
              <a:t>podpora flexibilních forem zaměstnání</a:t>
            </a:r>
          </a:p>
          <a:p>
            <a:pPr lvl="1" algn="just"/>
            <a:r>
              <a:rPr lang="cs-CZ" sz="2000" dirty="0"/>
              <a:t>prostupné zaměstnání</a:t>
            </a:r>
          </a:p>
          <a:p>
            <a:pPr lvl="1" algn="just"/>
            <a:r>
              <a:rPr lang="cs-CZ" sz="2000" dirty="0"/>
              <a:t>podpora zahájení podnikatelské činnosti</a:t>
            </a:r>
          </a:p>
          <a:p>
            <a:pPr lvl="1" algn="just"/>
            <a:r>
              <a:rPr lang="cs-CZ" sz="2000" dirty="0"/>
              <a:t>doprovodná </a:t>
            </a:r>
            <a:r>
              <a:rPr lang="cs-CZ" sz="2000" dirty="0"/>
              <a:t>opatření (příspěvky, jízdné, ubytování…)</a:t>
            </a:r>
          </a:p>
          <a:p>
            <a:pPr lvl="1" algn="just"/>
            <a:r>
              <a:rPr lang="cs-CZ" sz="2000" dirty="0"/>
              <a:t>zvyšování uplatnitelnosti sociálně vyloučených osob (nebo ohrožených) na trhu práce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200" b="1" dirty="0" smtClean="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200" b="1" dirty="0" smtClean="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200" b="1" dirty="0" smtClean="0">
                <a:latin typeface="Arial Narrow" panose="020B0606020202030204" pitchFamily="34" charset="0"/>
              </a:rPr>
              <a:t> </a:t>
            </a:r>
            <a:endParaRPr lang="cs-CZ" altLang="cs-CZ" sz="1800" baseline="30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6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38314" y="214314"/>
            <a:ext cx="8643937" cy="642937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127" name="Obdélník 10"/>
          <p:cNvSpPr>
            <a:spLocks noChangeArrowheads="1"/>
          </p:cNvSpPr>
          <p:nvPr/>
        </p:nvSpPr>
        <p:spPr bwMode="auto">
          <a:xfrm>
            <a:off x="1738316" y="363255"/>
            <a:ext cx="8643935" cy="626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endParaRPr lang="cs-CZ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1000" b="1" dirty="0" smtClean="0"/>
          </a:p>
          <a:p>
            <a:pPr>
              <a:buNone/>
            </a:pPr>
            <a:r>
              <a:rPr lang="cs-CZ" sz="2400" b="1" dirty="0" smtClean="0"/>
              <a:t>3</a:t>
            </a:r>
            <a:r>
              <a:rPr lang="cs-CZ" sz="2400" b="1" dirty="0" smtClean="0"/>
              <a:t>. Sociální </a:t>
            </a:r>
            <a:r>
              <a:rPr lang="cs-CZ" sz="2400" b="1" dirty="0"/>
              <a:t>podnikání</a:t>
            </a:r>
            <a:endParaRPr lang="cs-CZ" sz="2400" dirty="0"/>
          </a:p>
          <a:p>
            <a:pPr lvl="0">
              <a:buNone/>
            </a:pPr>
            <a:r>
              <a:rPr lang="cs-CZ" sz="2400" dirty="0" smtClean="0"/>
              <a:t>A) vznik </a:t>
            </a:r>
            <a:r>
              <a:rPr lang="cs-CZ" sz="2400" dirty="0"/>
              <a:t>a rozvoj </a:t>
            </a:r>
            <a:r>
              <a:rPr lang="cs-CZ" sz="2400" dirty="0" smtClean="0"/>
              <a:t>sociálních podniků  </a:t>
            </a:r>
            <a:r>
              <a:rPr lang="cs-CZ" sz="2400" dirty="0"/>
              <a:t>– integrační </a:t>
            </a:r>
            <a:r>
              <a:rPr lang="cs-CZ" sz="2400" dirty="0" smtClean="0"/>
              <a:t>sociální podnik</a:t>
            </a:r>
            <a:endParaRPr lang="cs-CZ" sz="2400" dirty="0"/>
          </a:p>
          <a:p>
            <a:pPr lvl="0">
              <a:buNone/>
            </a:pPr>
            <a:r>
              <a:rPr lang="cs-CZ" sz="2400" dirty="0" smtClean="0"/>
              <a:t>Sociální podnik musí </a:t>
            </a:r>
            <a:r>
              <a:rPr lang="cs-CZ" sz="2400" dirty="0"/>
              <a:t>splňovat současně tyto principy – </a:t>
            </a:r>
            <a:r>
              <a:rPr lang="cs-CZ" sz="2400" b="1" dirty="0"/>
              <a:t>sociální</a:t>
            </a:r>
            <a:r>
              <a:rPr lang="cs-CZ" sz="2400" dirty="0"/>
              <a:t>, </a:t>
            </a:r>
            <a:r>
              <a:rPr lang="cs-CZ" sz="2400" b="1" dirty="0"/>
              <a:t>ekonomický</a:t>
            </a:r>
            <a:r>
              <a:rPr lang="cs-CZ" sz="2400" dirty="0"/>
              <a:t>, </a:t>
            </a:r>
            <a:r>
              <a:rPr lang="cs-CZ" sz="2400" b="1" dirty="0"/>
              <a:t>environmentální</a:t>
            </a:r>
            <a:r>
              <a:rPr lang="cs-CZ" sz="2400" dirty="0"/>
              <a:t> a </a:t>
            </a:r>
            <a:r>
              <a:rPr lang="cs-CZ" sz="2400" b="1" dirty="0"/>
              <a:t>místní</a:t>
            </a:r>
            <a:r>
              <a:rPr lang="cs-CZ" sz="2400" dirty="0"/>
              <a:t> prospěch </a:t>
            </a:r>
            <a:endParaRPr lang="cs-CZ" sz="2400" dirty="0" smtClean="0"/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cs typeface="Times New Roman" panose="02020603050405020304" pitchFamily="18" charset="0"/>
              </a:rPr>
              <a:t>sociální – zaměstnání min. 30 (50) % ze znevýhodněných skupin, </a:t>
            </a:r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cs typeface="Times New Roman" panose="02020603050405020304" pitchFamily="18" charset="0"/>
              </a:rPr>
              <a:t>environmentální – zohledňování </a:t>
            </a:r>
            <a:r>
              <a:rPr lang="cs-CZ" b="1" dirty="0" smtClean="0">
                <a:cs typeface="Times New Roman" panose="02020603050405020304" pitchFamily="18" charset="0"/>
              </a:rPr>
              <a:t>environmentálních </a:t>
            </a:r>
            <a:r>
              <a:rPr lang="cs-CZ" b="1" dirty="0">
                <a:cs typeface="Times New Roman" panose="02020603050405020304" pitchFamily="18" charset="0"/>
              </a:rPr>
              <a:t>aspektů </a:t>
            </a:r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cs typeface="Times New Roman" panose="02020603050405020304" pitchFamily="18" charset="0"/>
              </a:rPr>
              <a:t>ekonomický – více než polovina zisku na rozvoj soc. podniku, </a:t>
            </a:r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cs typeface="Times New Roman" panose="02020603050405020304" pitchFamily="18" charset="0"/>
              </a:rPr>
              <a:t>místní – přednostně místní zdroje a pro místní obyvatelstvo</a:t>
            </a:r>
          </a:p>
          <a:p>
            <a:pPr>
              <a:buNone/>
            </a:pPr>
            <a:endParaRPr lang="cs-CZ" sz="800" dirty="0"/>
          </a:p>
          <a:p>
            <a:pPr lvl="0">
              <a:buNone/>
            </a:pPr>
            <a:r>
              <a:rPr lang="cs-CZ" sz="2400" dirty="0" smtClean="0"/>
              <a:t>B) vznik </a:t>
            </a:r>
            <a:r>
              <a:rPr lang="cs-CZ" sz="2400" dirty="0"/>
              <a:t>a rozvoj </a:t>
            </a:r>
            <a:r>
              <a:rPr lang="cs-CZ" sz="2400" dirty="0" smtClean="0"/>
              <a:t>sociálních podniků </a:t>
            </a:r>
            <a:r>
              <a:rPr lang="cs-CZ" sz="2400" dirty="0"/>
              <a:t>– environmentální </a:t>
            </a:r>
            <a:r>
              <a:rPr lang="cs-CZ" sz="2400" dirty="0" smtClean="0"/>
              <a:t>sociální podnik</a:t>
            </a:r>
            <a:endParaRPr lang="cs-CZ" sz="2400" dirty="0"/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cs typeface="Times New Roman" panose="02020603050405020304" pitchFamily="18" charset="0"/>
              </a:rPr>
              <a:t>současně </a:t>
            </a:r>
            <a:r>
              <a:rPr lang="cs-CZ" dirty="0">
                <a:cs typeface="Times New Roman" panose="02020603050405020304" pitchFamily="18" charset="0"/>
              </a:rPr>
              <a:t>platí splnění výše uvedených podmínek</a:t>
            </a:r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cs typeface="Times New Roman" panose="02020603050405020304" pitchFamily="18" charset="0"/>
              </a:rPr>
              <a:t>hlavním cílem je řešení konkrétního environmentálního </a:t>
            </a:r>
            <a:r>
              <a:rPr lang="cs-CZ" sz="2400" dirty="0" smtClean="0"/>
              <a:t>problému</a:t>
            </a:r>
          </a:p>
        </p:txBody>
      </p:sp>
    </p:spTree>
    <p:extLst>
      <p:ext uri="{BB962C8B-B14F-4D97-AF65-F5344CB8AC3E}">
        <p14:creationId xmlns:p14="http://schemas.microsoft.com/office/powerpoint/2010/main" val="252272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38314" y="214314"/>
            <a:ext cx="8643937" cy="642937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127" name="Obdélník 10"/>
          <p:cNvSpPr>
            <a:spLocks noChangeArrowheads="1"/>
          </p:cNvSpPr>
          <p:nvPr/>
        </p:nvSpPr>
        <p:spPr bwMode="auto">
          <a:xfrm>
            <a:off x="2217738" y="1482359"/>
            <a:ext cx="7861300" cy="408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cs-CZ" sz="2400" b="1" dirty="0" smtClean="0"/>
              <a:t>4. </a:t>
            </a:r>
            <a:r>
              <a:rPr lang="cs-CZ" sz="2400" b="1" dirty="0" err="1" smtClean="0"/>
              <a:t>Prorodinná</a:t>
            </a:r>
            <a:r>
              <a:rPr lang="cs-CZ" sz="2400" b="1" dirty="0" smtClean="0"/>
              <a:t> </a:t>
            </a:r>
            <a:r>
              <a:rPr lang="cs-CZ" sz="2400" b="1" dirty="0"/>
              <a:t>opatření</a:t>
            </a:r>
            <a:endParaRPr lang="cs-CZ" sz="2400" dirty="0"/>
          </a:p>
          <a:p>
            <a:pPr lvl="1"/>
            <a:r>
              <a:rPr lang="cs-CZ" sz="2000" dirty="0" smtClean="0"/>
              <a:t>Podpora zařízení, která doplní současné formy (jako např. školní družiny, kluby) vč. příměstských táborů – hlavně pro mladší školní děti</a:t>
            </a:r>
          </a:p>
          <a:p>
            <a:pPr lvl="1"/>
            <a:r>
              <a:rPr lang="cs-CZ" sz="2000" dirty="0" smtClean="0"/>
              <a:t>Podpora </a:t>
            </a:r>
            <a:r>
              <a:rPr lang="cs-CZ" sz="2000" dirty="0"/>
              <a:t>dětských skupin </a:t>
            </a:r>
            <a:endParaRPr lang="cs-CZ" sz="2000" dirty="0" smtClean="0"/>
          </a:p>
          <a:p>
            <a:pPr marL="457200" lvl="1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</a:t>
            </a:r>
            <a:r>
              <a:rPr lang="cs-CZ" sz="2000" dirty="0" smtClean="0"/>
              <a:t>(</a:t>
            </a:r>
            <a:r>
              <a:rPr lang="cs-CZ" sz="2000" dirty="0"/>
              <a:t>v kraji jsou zatím 2 – </a:t>
            </a:r>
            <a:r>
              <a:rPr lang="cs-CZ" sz="2000" dirty="0" smtClean="0"/>
              <a:t>Hradec Králové a </a:t>
            </a:r>
            <a:r>
              <a:rPr lang="cs-CZ" sz="2000" dirty="0"/>
              <a:t>Libčany)</a:t>
            </a:r>
          </a:p>
          <a:p>
            <a:pPr lvl="1"/>
            <a:r>
              <a:rPr lang="cs-CZ" sz="2000" dirty="0"/>
              <a:t>Individuální péče o </a:t>
            </a:r>
            <a:r>
              <a:rPr lang="cs-CZ" sz="2000" dirty="0" smtClean="0"/>
              <a:t>děti</a:t>
            </a:r>
          </a:p>
          <a:p>
            <a:pPr lvl="0">
              <a:buNone/>
            </a:pPr>
            <a:endParaRPr lang="cs-CZ" sz="2400" dirty="0"/>
          </a:p>
          <a:p>
            <a:pPr>
              <a:buNone/>
            </a:pPr>
            <a:r>
              <a:rPr lang="cs-CZ" b="1" dirty="0"/>
              <a:t>Tyto </a:t>
            </a:r>
            <a:r>
              <a:rPr lang="cs-CZ" b="1" dirty="0" smtClean="0"/>
              <a:t>4 oblasti </a:t>
            </a:r>
            <a:r>
              <a:rPr lang="cs-CZ" b="1" dirty="0"/>
              <a:t>by zároveň měly tvořit opatření (</a:t>
            </a:r>
            <a:r>
              <a:rPr lang="cs-CZ" b="1" dirty="0" err="1"/>
              <a:t>fiche</a:t>
            </a:r>
            <a:r>
              <a:rPr lang="cs-CZ" b="1" dirty="0"/>
              <a:t>) naší strategie</a:t>
            </a:r>
            <a:r>
              <a:rPr lang="cs-CZ" b="1" dirty="0" smtClean="0"/>
              <a:t>.</a:t>
            </a:r>
            <a:r>
              <a:rPr lang="cs-CZ" altLang="cs-CZ" sz="2200" b="1" dirty="0" smtClean="0">
                <a:latin typeface="Arial Narrow" panose="020B0606020202030204" pitchFamily="34" charset="0"/>
              </a:rPr>
              <a:t> </a:t>
            </a:r>
            <a:endParaRPr lang="cs-CZ" altLang="cs-CZ" sz="1800" baseline="30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6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38314" y="214314"/>
            <a:ext cx="8643937" cy="642937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127" name="Obdélník 10"/>
          <p:cNvSpPr>
            <a:spLocks noChangeArrowheads="1"/>
          </p:cNvSpPr>
          <p:nvPr/>
        </p:nvSpPr>
        <p:spPr bwMode="auto">
          <a:xfrm>
            <a:off x="1853852" y="214314"/>
            <a:ext cx="8417490" cy="601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1000" b="1" dirty="0"/>
          </a:p>
          <a:p>
            <a:pPr>
              <a:buNone/>
            </a:pPr>
            <a:r>
              <a:rPr lang="cs-CZ" sz="2400" b="1" dirty="0" smtClean="0"/>
              <a:t>Doporučená </a:t>
            </a:r>
            <a:r>
              <a:rPr lang="cs-CZ" sz="2400" b="1" dirty="0"/>
              <a:t>struktura </a:t>
            </a:r>
            <a:r>
              <a:rPr lang="cs-CZ" sz="2400" b="1" dirty="0" smtClean="0"/>
              <a:t>opatření</a:t>
            </a:r>
            <a:endParaRPr lang="cs-CZ" sz="2400" dirty="0" smtClean="0"/>
          </a:p>
          <a:p>
            <a:pPr>
              <a:buNone/>
            </a:pPr>
            <a:r>
              <a:rPr lang="cs-CZ" sz="2000" dirty="0" smtClean="0"/>
              <a:t>(</a:t>
            </a:r>
            <a:r>
              <a:rPr lang="cs-CZ" sz="2000" dirty="0" smtClean="0"/>
              <a:t>dle </a:t>
            </a:r>
            <a:r>
              <a:rPr lang="cs-CZ" sz="2000" dirty="0"/>
              <a:t>Informace ŘO OPZ pro MAS č. 3 - Doporučení k tvorbě Strategie </a:t>
            </a:r>
            <a:r>
              <a:rPr lang="cs-CZ" sz="2000" dirty="0" smtClean="0"/>
              <a:t>CLLD) </a:t>
            </a:r>
            <a:r>
              <a:rPr lang="cs-CZ" sz="2000" b="1" dirty="0" smtClean="0"/>
              <a:t>:</a:t>
            </a:r>
            <a:endParaRPr lang="cs-CZ" sz="2000" dirty="0"/>
          </a:p>
          <a:p>
            <a:pPr marL="342900" lvl="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cs-CZ" sz="2000" dirty="0"/>
              <a:t>Vazba na cíle (opatření) SCLLD</a:t>
            </a:r>
          </a:p>
          <a:p>
            <a:pPr marL="342900" lvl="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cs-CZ" sz="2000" dirty="0"/>
              <a:t>Popis vazby opatření na specifický cíl 2.3.1.  </a:t>
            </a:r>
            <a:r>
              <a:rPr lang="cs-CZ" sz="2000" dirty="0" smtClean="0"/>
              <a:t>OPZ</a:t>
            </a:r>
            <a:endParaRPr lang="cs-CZ" sz="1400" i="1" dirty="0">
              <a:solidFill>
                <a:srgbClr val="FF0000"/>
              </a:solidFill>
            </a:endParaRPr>
          </a:p>
          <a:p>
            <a:pPr marL="342900" lvl="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cs-CZ" sz="2000" dirty="0"/>
              <a:t>Popis cíle opatření</a:t>
            </a:r>
          </a:p>
          <a:p>
            <a:pPr marL="342900" lvl="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cs-CZ" sz="2000" dirty="0"/>
              <a:t>Popis provázanosti </a:t>
            </a:r>
            <a:r>
              <a:rPr lang="cs-CZ" sz="2000" dirty="0" smtClean="0"/>
              <a:t>navrhovaných opatření </a:t>
            </a:r>
            <a:r>
              <a:rPr lang="cs-CZ" sz="2000" dirty="0"/>
              <a:t>a to </a:t>
            </a:r>
            <a:r>
              <a:rPr lang="cs-CZ" sz="2000" dirty="0" smtClean="0"/>
              <a:t>včetně </a:t>
            </a:r>
            <a:r>
              <a:rPr lang="cs-CZ" sz="2000" dirty="0"/>
              <a:t>provázanosti na ostatní </a:t>
            </a:r>
            <a:r>
              <a:rPr lang="cs-CZ" sz="2000" dirty="0" smtClean="0"/>
              <a:t>operační programy</a:t>
            </a:r>
            <a:endParaRPr lang="cs-CZ" sz="2000" dirty="0"/>
          </a:p>
          <a:p>
            <a:pPr marL="342900" lvl="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cs-CZ" sz="2000" dirty="0" err="1"/>
              <a:t>Prioritizace</a:t>
            </a:r>
            <a:r>
              <a:rPr lang="cs-CZ" sz="2000" dirty="0"/>
              <a:t> navrhovaných opatření:</a:t>
            </a:r>
          </a:p>
          <a:p>
            <a:pPr marL="468000" lvl="1" indent="0">
              <a:spcBef>
                <a:spcPts val="0"/>
              </a:spcBef>
              <a:buNone/>
            </a:pPr>
            <a:r>
              <a:rPr lang="cs-CZ" sz="1800" dirty="0"/>
              <a:t>a) Opatření financovaná z alokované částky </a:t>
            </a:r>
            <a:br>
              <a:rPr lang="cs-CZ" sz="1800" dirty="0"/>
            </a:br>
            <a:r>
              <a:rPr lang="cs-CZ" sz="1800" dirty="0"/>
              <a:t>b) Opatření financovaná z alokované částky v případě navýšení alokace</a:t>
            </a:r>
          </a:p>
          <a:p>
            <a:pPr marL="342900" lvl="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cs-CZ" sz="2000" dirty="0"/>
              <a:t>Časový harmonogram realizace opatření ve vazbě na finanční plán</a:t>
            </a:r>
          </a:p>
          <a:p>
            <a:pPr marL="342900" lvl="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cs-CZ" sz="2000" dirty="0"/>
              <a:t>Popis možných zaměření projektů </a:t>
            </a:r>
          </a:p>
          <a:p>
            <a:pPr marL="342900" lvl="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cs-CZ" sz="2000" dirty="0"/>
              <a:t>Podporované cílové skupiny</a:t>
            </a:r>
          </a:p>
          <a:p>
            <a:pPr marL="342900" lvl="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cs-CZ" sz="2000" dirty="0"/>
              <a:t>Typy příjemců podpory</a:t>
            </a:r>
          </a:p>
          <a:p>
            <a:pPr marL="342900" lvl="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cs-CZ" sz="2000" dirty="0"/>
              <a:t>Absorpční kapacita MAS</a:t>
            </a:r>
          </a:p>
          <a:p>
            <a:pPr marL="342900" lvl="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cs-CZ" sz="2000" dirty="0"/>
              <a:t>Vliv navrhovaných opatření na naplňování horizontálních témat OPZ</a:t>
            </a:r>
          </a:p>
          <a:p>
            <a:pPr marL="342900" lvl="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cs-CZ" sz="2000" dirty="0"/>
              <a:t>Principy pro určení preferenčních </a:t>
            </a:r>
            <a:r>
              <a:rPr lang="cs-CZ" sz="2000" dirty="0" smtClean="0"/>
              <a:t>kritérií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649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38314" y="214314"/>
            <a:ext cx="8643937" cy="642937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127" name="Obdélník 10"/>
          <p:cNvSpPr>
            <a:spLocks noChangeArrowheads="1"/>
          </p:cNvSpPr>
          <p:nvPr/>
        </p:nvSpPr>
        <p:spPr bwMode="auto">
          <a:xfrm>
            <a:off x="1966478" y="889348"/>
            <a:ext cx="8187608" cy="578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endParaRPr lang="cs-CZ" sz="1000" b="1" dirty="0" smtClean="0"/>
          </a:p>
          <a:p>
            <a:pPr>
              <a:buNone/>
            </a:pPr>
            <a:r>
              <a:rPr lang="cs-CZ" sz="2400" b="1" dirty="0" smtClean="0"/>
              <a:t>Finanční plán pro OP Zaměstnanost</a:t>
            </a:r>
            <a:endParaRPr lang="cs-CZ" sz="2400" dirty="0"/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cs typeface="Times New Roman" panose="02020603050405020304" pitchFamily="18" charset="0"/>
              </a:rPr>
              <a:t>Celkové </a:t>
            </a:r>
            <a:r>
              <a:rPr lang="cs-CZ" dirty="0">
                <a:cs typeface="Times New Roman" panose="02020603050405020304" pitchFamily="18" charset="0"/>
              </a:rPr>
              <a:t>náklady na projekty z MAS OZJ v OP Zaměstnanost </a:t>
            </a:r>
            <a:r>
              <a:rPr lang="cs-CZ" dirty="0" smtClean="0">
                <a:cs typeface="Times New Roman" panose="02020603050405020304" pitchFamily="18" charset="0"/>
              </a:rPr>
              <a:t>celkem </a:t>
            </a:r>
            <a:r>
              <a:rPr lang="cs-CZ" dirty="0">
                <a:cs typeface="Times New Roman" panose="02020603050405020304" pitchFamily="18" charset="0"/>
              </a:rPr>
              <a:t>11 660 000 Kč</a:t>
            </a:r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cs typeface="Times New Roman" panose="02020603050405020304" pitchFamily="18" charset="0"/>
              </a:rPr>
              <a:t>Finanční plán nesmí </a:t>
            </a:r>
            <a:r>
              <a:rPr lang="cs-CZ" dirty="0">
                <a:cs typeface="Times New Roman" panose="02020603050405020304" pitchFamily="18" charset="0"/>
              </a:rPr>
              <a:t>přesáhnout výši </a:t>
            </a:r>
            <a:r>
              <a:rPr lang="cs-CZ" dirty="0">
                <a:cs typeface="Times New Roman" panose="02020603050405020304" pitchFamily="18" charset="0"/>
              </a:rPr>
              <a:t>celkových nákladů na projekty z MAS OZJ navýšené </a:t>
            </a:r>
            <a:r>
              <a:rPr lang="cs-CZ" dirty="0">
                <a:cs typeface="Times New Roman" panose="02020603050405020304" pitchFamily="18" charset="0"/>
              </a:rPr>
              <a:t>o 30 </a:t>
            </a:r>
            <a:r>
              <a:rPr lang="cs-CZ" dirty="0">
                <a:cs typeface="Times New Roman" panose="02020603050405020304" pitchFamily="18" charset="0"/>
              </a:rPr>
              <a:t>%, tj</a:t>
            </a:r>
            <a:r>
              <a:rPr lang="cs-CZ" dirty="0" smtClean="0">
                <a:cs typeface="Times New Roman" panose="02020603050405020304" pitchFamily="18" charset="0"/>
              </a:rPr>
              <a:t>. </a:t>
            </a:r>
            <a:r>
              <a:rPr lang="cs-CZ" dirty="0" err="1">
                <a:cs typeface="Times New Roman" panose="02020603050405020304" pitchFamily="18" charset="0"/>
              </a:rPr>
              <a:t>max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cs-CZ" dirty="0">
                <a:cs typeface="Times New Roman" panose="02020603050405020304" pitchFamily="18" charset="0"/>
              </a:rPr>
              <a:t>15 158 000 Kč</a:t>
            </a:r>
            <a:endParaRPr lang="cs-CZ" dirty="0">
              <a:cs typeface="Times New Roman" panose="02020603050405020304" pitchFamily="18" charset="0"/>
            </a:endParaRPr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cs typeface="Times New Roman" panose="02020603050405020304" pitchFamily="18" charset="0"/>
              </a:rPr>
              <a:t>Zpracování </a:t>
            </a:r>
            <a:r>
              <a:rPr lang="cs-CZ" dirty="0" smtClean="0">
                <a:cs typeface="Times New Roman" panose="02020603050405020304" pitchFamily="18" charset="0"/>
              </a:rPr>
              <a:t>plánu dle </a:t>
            </a:r>
            <a:r>
              <a:rPr lang="cs-CZ" dirty="0">
                <a:cs typeface="Times New Roman" panose="02020603050405020304" pitchFamily="18" charset="0"/>
              </a:rPr>
              <a:t>struktury tabulek „e“ a „“f“ </a:t>
            </a:r>
            <a:r>
              <a:rPr lang="cs-CZ" dirty="0">
                <a:cs typeface="Times New Roman" panose="02020603050405020304" pitchFamily="18" charset="0"/>
              </a:rPr>
              <a:t>v MPIN 2 </a:t>
            </a:r>
            <a:endParaRPr lang="cs-CZ" dirty="0">
              <a:cs typeface="Times New Roman" panose="02020603050405020304" pitchFamily="18" charset="0"/>
            </a:endParaRPr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cs typeface="Times New Roman" panose="02020603050405020304" pitchFamily="18" charset="0"/>
              </a:rPr>
              <a:t>Doporučení rozdělení alokací: 50 % na první dva roky (2016 a 2017 nebo 2017 a 2018) – pro rozdělení podle </a:t>
            </a:r>
            <a:r>
              <a:rPr lang="cs-CZ" dirty="0" smtClean="0">
                <a:cs typeface="Times New Roman" panose="02020603050405020304" pitchFamily="18" charset="0"/>
              </a:rPr>
              <a:t>výzev</a:t>
            </a:r>
            <a:endParaRPr lang="cs-CZ" dirty="0">
              <a:cs typeface="Times New Roman" panose="02020603050405020304" pitchFamily="18" charset="0"/>
            </a:endParaRPr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cs typeface="Times New Roman" panose="02020603050405020304" pitchFamily="18" charset="0"/>
              </a:rPr>
              <a:t>Tabulky </a:t>
            </a:r>
            <a:r>
              <a:rPr lang="cs-CZ" dirty="0" smtClean="0">
                <a:cs typeface="Times New Roman" panose="02020603050405020304" pitchFamily="18" charset="0"/>
              </a:rPr>
              <a:t>finančního plánu za </a:t>
            </a:r>
            <a:r>
              <a:rPr lang="cs-CZ" dirty="0">
                <a:cs typeface="Times New Roman" panose="02020603050405020304" pitchFamily="18" charset="0"/>
              </a:rPr>
              <a:t>každý rok zvlášť i </a:t>
            </a:r>
            <a:r>
              <a:rPr lang="cs-CZ" dirty="0">
                <a:cs typeface="Times New Roman" panose="02020603050405020304" pitchFamily="18" charset="0"/>
              </a:rPr>
              <a:t>souhrnně</a:t>
            </a:r>
          </a:p>
          <a:p>
            <a:pPr>
              <a:buNone/>
            </a:pPr>
            <a:r>
              <a:rPr lang="cs-CZ" sz="2400" b="1" dirty="0" smtClean="0"/>
              <a:t>Seznam </a:t>
            </a:r>
            <a:r>
              <a:rPr lang="cs-CZ" sz="2400" b="1" dirty="0"/>
              <a:t>indikátorů</a:t>
            </a:r>
            <a:endParaRPr lang="cs-CZ" sz="2400" dirty="0"/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cs typeface="Times New Roman" panose="02020603050405020304" pitchFamily="18" charset="0"/>
              </a:rPr>
              <a:t>Musí </a:t>
            </a:r>
            <a:r>
              <a:rPr lang="cs-CZ" dirty="0">
                <a:cs typeface="Times New Roman" panose="02020603050405020304" pitchFamily="18" charset="0"/>
              </a:rPr>
              <a:t>obsahovat: kód, název, měrná jednotka, typ, hodnoty vč. odůvodnění </a:t>
            </a:r>
          </a:p>
          <a:p>
            <a:pPr marL="514350" lvl="2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cs typeface="Times New Roman" panose="02020603050405020304" pitchFamily="18" charset="0"/>
              </a:rPr>
              <a:t>Musí</a:t>
            </a:r>
            <a:r>
              <a:rPr lang="cs-CZ" dirty="0">
                <a:cs typeface="Times New Roman" panose="02020603050405020304" pitchFamily="18" charset="0"/>
              </a:rPr>
              <a:t> být všechny indikátory, které jsou relevantní, vždy však min. </a:t>
            </a:r>
            <a:r>
              <a:rPr lang="cs-CZ" dirty="0">
                <a:cs typeface="Times New Roman" panose="02020603050405020304" pitchFamily="18" charset="0"/>
              </a:rPr>
              <a:t>1 indikátor výstupu a 1 indikátor </a:t>
            </a:r>
            <a:r>
              <a:rPr lang="cs-CZ" dirty="0" smtClean="0">
                <a:cs typeface="Times New Roman" panose="02020603050405020304" pitchFamily="18" charset="0"/>
              </a:rPr>
              <a:t>výsledku</a:t>
            </a:r>
            <a:endParaRPr 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90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Složený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1289</TotalTime>
  <Words>770</Words>
  <Application>Microsoft Office PowerPoint</Application>
  <PresentationFormat>Vlastní</PresentationFormat>
  <Paragraphs>184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Vlnění</vt:lpstr>
      <vt:lpstr>Programový rámec Operační program Zaměstnanost (OP ZAM)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</dc:creator>
  <cp:lastModifiedBy>Kamila</cp:lastModifiedBy>
  <cp:revision>43</cp:revision>
  <dcterms:created xsi:type="dcterms:W3CDTF">2015-11-10T06:32:04Z</dcterms:created>
  <dcterms:modified xsi:type="dcterms:W3CDTF">2015-12-27T22:48:57Z</dcterms:modified>
</cp:coreProperties>
</file>