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1" r:id="rId4"/>
    <p:sldId id="264" r:id="rId5"/>
    <p:sldId id="262" r:id="rId6"/>
    <p:sldId id="285" r:id="rId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515182A-BC35-4C37-AA9A-C28664D85403}">
          <p14:sldIdLst>
            <p14:sldId id="256"/>
            <p14:sldId id="257"/>
            <p14:sldId id="261"/>
            <p14:sldId id="264"/>
            <p14:sldId id="262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7" autoAdjust="0"/>
    <p:restoredTop sz="94660"/>
  </p:normalViewPr>
  <p:slideViewPr>
    <p:cSldViewPr>
      <p:cViewPr>
        <p:scale>
          <a:sx n="103" d="100"/>
          <a:sy n="103" d="100"/>
        </p:scale>
        <p:origin x="-180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077137" cy="51230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7" y="4"/>
            <a:ext cx="3077137" cy="512304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2CE53E60-3648-4D91-A185-99E36DC77B4E}" type="datetimeFigureOut">
              <a:rPr lang="cs-CZ" smtClean="0"/>
              <a:pPr/>
              <a:t>21.11.2022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720674"/>
            <a:ext cx="3077137" cy="512303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 MAS OZJ.png">
            <a:extLst>
              <a:ext uri="{FF2B5EF4-FFF2-40B4-BE49-F238E27FC236}">
                <a16:creationId xmlns="" xmlns:a16="http://schemas.microsoft.com/office/drawing/2014/main" id="{841305AC-890F-4C7E-BD23-C9AF53A5B0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8" name="Přímá spojovací čára 5">
            <a:extLst>
              <a:ext uri="{FF2B5EF4-FFF2-40B4-BE49-F238E27FC236}">
                <a16:creationId xmlns="" xmlns:a16="http://schemas.microsoft.com/office/drawing/2014/main" id="{3F9516E6-A342-46B9-8EAE-05A5FA519B53}"/>
              </a:ext>
            </a:extLst>
          </p:cNvPr>
          <p:cNvCxnSpPr>
            <a:stCxn id="7" idx="1"/>
          </p:cNvCxnSpPr>
          <p:nvPr userDrawn="1"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7">
            <a:extLst>
              <a:ext uri="{FF2B5EF4-FFF2-40B4-BE49-F238E27FC236}">
                <a16:creationId xmlns="" xmlns:a16="http://schemas.microsoft.com/office/drawing/2014/main" id="{F60A1C32-E2B8-4A3A-A33E-B863D416FCE1}"/>
              </a:ext>
            </a:extLst>
          </p:cNvPr>
          <p:cNvCxnSpPr>
            <a:endCxn id="7" idx="3"/>
          </p:cNvCxnSpPr>
          <p:nvPr userDrawn="1"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Picture 4" descr="\\SERVER\RedirectedFolders\jung\My Documents\MAS\Propagace MAS\Loga\IROP\IROOOOP.png">
            <a:extLst>
              <a:ext uri="{FF2B5EF4-FFF2-40B4-BE49-F238E27FC236}">
                <a16:creationId xmlns="" xmlns:a16="http://schemas.microsoft.com/office/drawing/2014/main" id="{6544B1D3-C9A7-4C48-A9B0-A59CB6D1C7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ovazelenausporam.c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16D2816F-538C-4166-9D80-D615ADAC9CFD}"/>
              </a:ext>
            </a:extLst>
          </p:cNvPr>
          <p:cNvSpPr txBox="1">
            <a:spLocks/>
          </p:cNvSpPr>
          <p:nvPr/>
        </p:nvSpPr>
        <p:spPr>
          <a:xfrm>
            <a:off x="179512" y="2132856"/>
            <a:ext cx="828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cs-CZ" sz="1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</a:t>
            </a:r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zelená úsporám </a:t>
            </a:r>
            <a:r>
              <a:rPr lang="cs-CZ" sz="48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1000" b="1" dirty="0">
              <a:solidFill>
                <a:srgbClr val="92D05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55576" y="3501008"/>
            <a:ext cx="72728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800" b="1" dirty="0">
                <a:solidFill>
                  <a:srgbClr val="00B050"/>
                </a:solidFill>
              </a:rPr>
              <a:t>Cíl výzvy</a:t>
            </a:r>
          </a:p>
          <a:p>
            <a:pPr lvl="0" algn="ctr"/>
            <a:r>
              <a:rPr lang="cs-CZ" b="1" dirty="0" smtClean="0"/>
              <a:t>Cílem výzvy je </a:t>
            </a:r>
            <a:r>
              <a:rPr lang="cs-CZ" b="1" dirty="0"/>
              <a:t>snížení energetické náročnosti stávajících rodinných domů. Podpora z této výzvy je speciálně zaměřena na skupiny obyvatel s nízkými příjmy, příjemce vybraných typů sociálních dávek a důchodů.</a:t>
            </a:r>
            <a:endParaRPr lang="cs-CZ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5B0DB2F-12B8-4865-855B-7988F12863C3}"/>
              </a:ext>
            </a:extLst>
          </p:cNvPr>
          <p:cNvSpPr txBox="1">
            <a:spLocks/>
          </p:cNvSpPr>
          <p:nvPr/>
        </p:nvSpPr>
        <p:spPr>
          <a:xfrm>
            <a:off x="323528" y="1196752"/>
            <a:ext cx="8136904" cy="5729774"/>
          </a:xfrm>
          <a:prstGeom prst="rect">
            <a:avLst/>
          </a:prstGeom>
          <a:noFill/>
        </p:spPr>
        <p:txBody>
          <a:bodyPr wrap="square" lIns="360000" rtlCol="0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2800" b="1" dirty="0" smtClean="0">
                <a:solidFill>
                  <a:srgbClr val="00B050"/>
                </a:solidFill>
              </a:rPr>
              <a:t>Základní informace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Vyhlášení výzvy 14. 11. 2022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Žádosti je možné podat v období od 9. 1. 2023 v 10:00 do 31. 8. 2024 v 15:00 (nebo do vyčerpání alokace)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Podpořené projekty musí být realizovány nejpozději do 31. 8. 2024 </a:t>
            </a:r>
            <a:r>
              <a:rPr lang="cs-CZ" sz="2000" dirty="0" smtClean="0">
                <a:solidFill>
                  <a:srgbClr val="FF0000"/>
                </a:solidFill>
              </a:rPr>
              <a:t>(od vyplacení zálohy má žadatel 12 měsíců na realizaci v odůvodněných případech lze lhůtu prodloužit o půl roku) 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Maximální </a:t>
            </a:r>
            <a:r>
              <a:rPr lang="cs-CZ" sz="2000" dirty="0"/>
              <a:t>výše podpory je určena typem aktivity a případně jejím rozsahem, nejvýše však 150 000,- </a:t>
            </a:r>
            <a:r>
              <a:rPr lang="cs-CZ" sz="2000" dirty="0" smtClean="0"/>
              <a:t>Kč/žádost na jeden rodinný dům. Výše dotace max. 100% nákladů.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Alokace 1 500 mil. Kč, financováno z modernizačního fondu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Peníze žadateli jsou vyplaceny </a:t>
            </a:r>
            <a:r>
              <a:rPr lang="cs-CZ" sz="2000" dirty="0"/>
              <a:t>předem, pokud se nejedná o zpětné financování dříve realizovaných </a:t>
            </a:r>
            <a:r>
              <a:rPr lang="cs-CZ" sz="2000" dirty="0" smtClean="0"/>
              <a:t>aktivit. Dotaci lze vyplatit i zpětně na realizace uskutečněné již od 12. 9. 2022.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000" dirty="0" smtClean="0"/>
              <a:t>Místo realizace – území ČR </a:t>
            </a:r>
            <a:endParaRPr lang="cs-CZ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3C03544-1573-4578-8DC9-138AD8CE63AC}"/>
              </a:ext>
            </a:extLst>
          </p:cNvPr>
          <p:cNvSpPr txBox="1"/>
          <p:nvPr/>
        </p:nvSpPr>
        <p:spPr>
          <a:xfrm>
            <a:off x="432000" y="1484784"/>
            <a:ext cx="8280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</a:rPr>
              <a:t>Základní informace</a:t>
            </a:r>
          </a:p>
          <a:p>
            <a:r>
              <a:rPr lang="cs-CZ" sz="2000" b="1" dirty="0" smtClean="0"/>
              <a:t>Způsoby realizace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err="1" smtClean="0"/>
              <a:t>Dodavatelsky</a:t>
            </a:r>
            <a:r>
              <a:rPr lang="cs-CZ" sz="2000" dirty="0" smtClean="0"/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000" dirty="0" smtClean="0"/>
              <a:t>Svépomocí</a:t>
            </a:r>
          </a:p>
          <a:p>
            <a:endParaRPr lang="cs-CZ" b="1" dirty="0" smtClean="0"/>
          </a:p>
          <a:p>
            <a:r>
              <a:rPr lang="cs-CZ" sz="2000" b="1" dirty="0" smtClean="0"/>
              <a:t>Oprávnění </a:t>
            </a:r>
            <a:r>
              <a:rPr lang="cs-CZ" sz="2000" b="1" dirty="0"/>
              <a:t>příjemci </a:t>
            </a:r>
            <a:r>
              <a:rPr lang="cs-CZ" sz="2000" b="1" dirty="0" smtClean="0"/>
              <a:t>podpory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/>
              <a:t>Vlastník nebo spoluvlastník rodinného domu, ve kterém má trvalý pobyt počínající před 12.  9.  2022 a zároveň: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žadatel </a:t>
            </a:r>
            <a:r>
              <a:rPr lang="cs-CZ" sz="2000" dirty="0"/>
              <a:t>a všichni členové jeho domácnosti pobírají ke dni podání žádosti o podporu starobní důchod nebo invalidní důchod 3. stupně, nebo </a:t>
            </a:r>
            <a:r>
              <a:rPr lang="cs-CZ" sz="2000" dirty="0" smtClean="0"/>
              <a:t> 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žadatel </a:t>
            </a:r>
            <a:r>
              <a:rPr lang="cs-CZ" sz="2000" dirty="0"/>
              <a:t>v období mezi 12.  9.  2022 a dnem podání žádosti o podporu pobíral příspěvek na bydlení (není nutné, aby jej pobíral po celou </a:t>
            </a:r>
            <a:r>
              <a:rPr lang="cs-CZ" sz="2000" dirty="0" smtClean="0"/>
              <a:t>dobu).</a:t>
            </a:r>
            <a:endParaRPr lang="cs-CZ" sz="3200" b="1" dirty="0"/>
          </a:p>
          <a:p>
            <a:pPr lvl="1"/>
            <a:r>
              <a:rPr lang="cs-CZ" sz="3200" b="1" dirty="0">
                <a:solidFill>
                  <a:srgbClr val="00B050"/>
                </a:solidFill>
              </a:rPr>
              <a:t>	</a:t>
            </a:r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29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="" xmlns:a16="http://schemas.microsoft.com/office/drawing/2014/main" id="{85EA41E8-5C54-4DD4-9707-5D59FDCD71AB}"/>
              </a:ext>
            </a:extLst>
          </p:cNvPr>
          <p:cNvSpPr txBox="1">
            <a:spLocks noChangeAspect="1"/>
          </p:cNvSpPr>
          <p:nvPr/>
        </p:nvSpPr>
        <p:spPr>
          <a:xfrm>
            <a:off x="338112" y="1412776"/>
            <a:ext cx="8266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00B0F0"/>
              </a:buClr>
              <a:buSzPct val="80000"/>
            </a:pPr>
            <a:r>
              <a:rPr lang="cs-CZ" sz="2800" b="1" dirty="0" smtClean="0">
                <a:solidFill>
                  <a:srgbClr val="00B050"/>
                </a:solidFill>
              </a:rPr>
              <a:t> Podporované </a:t>
            </a:r>
            <a:r>
              <a:rPr lang="cs-CZ" sz="2800" b="1" dirty="0" smtClean="0">
                <a:solidFill>
                  <a:srgbClr val="00B050"/>
                </a:solidFill>
              </a:rPr>
              <a:t>aktivity a jejich maximální výše v Kč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535063"/>
              </p:ext>
            </p:extLst>
          </p:nvPr>
        </p:nvGraphicFramePr>
        <p:xfrm>
          <a:off x="827584" y="2060848"/>
          <a:ext cx="7056784" cy="4045795"/>
        </p:xfrm>
        <a:graphic>
          <a:graphicData uri="http://schemas.openxmlformats.org/drawingml/2006/table">
            <a:tbl>
              <a:tblPr firstRow="1">
                <a:tableStyleId>{0505E3EF-67EA-436B-97B2-0124C06EBD24}</a:tableStyleId>
              </a:tblPr>
              <a:tblGrid>
                <a:gridCol w="2671986"/>
                <a:gridCol w="4384798"/>
              </a:tblGrid>
              <a:tr h="868905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Zateplení</a:t>
                      </a:r>
                      <a:r>
                        <a:rPr lang="cs-CZ" sz="18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fasády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6 000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Kč (za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běžný metr,</a:t>
                      </a:r>
                      <a:r>
                        <a:rPr lang="cs-CZ" sz="18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tzn. př. délka stěny domu je 10 m, 6 000*10)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</a:t>
                      </a:r>
                    </a:p>
                    <a:p>
                      <a:pPr algn="l"/>
                      <a:r>
                        <a:rPr lang="cs-CZ" sz="1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(minimální tloušťka</a:t>
                      </a:r>
                      <a:r>
                        <a:rPr lang="cs-CZ" sz="14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materiálu 20 cm)</a:t>
                      </a:r>
                      <a:endParaRPr lang="cs-CZ" sz="1400" b="0" i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35378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Zateplení</a:t>
                      </a:r>
                      <a:r>
                        <a:rPr lang="cs-CZ" sz="18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stropu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50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000 Kč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35378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Zateplení</a:t>
                      </a:r>
                      <a:r>
                        <a:rPr lang="cs-CZ" sz="18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střechy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120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000 Kč</a:t>
                      </a:r>
                      <a:endParaRPr lang="cs-CZ" sz="1800" b="0" dirty="0" smtClean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(minimální tloušťka</a:t>
                      </a:r>
                      <a:r>
                        <a:rPr lang="cs-CZ" sz="14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materiálu 20 cm)</a:t>
                      </a:r>
                      <a:endParaRPr lang="cs-CZ" sz="1400" b="0" i="1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35378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Zateplení podlahy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60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000 Kč</a:t>
                      </a:r>
                      <a:endParaRPr lang="cs-CZ" sz="1800" b="0" dirty="0" smtClean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  <a:p>
                      <a:pPr algn="l"/>
                      <a:r>
                        <a:rPr lang="cs-CZ" sz="1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(minimální tloušťka</a:t>
                      </a:r>
                      <a:r>
                        <a:rPr lang="cs-CZ" sz="14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materiálu </a:t>
                      </a:r>
                      <a:r>
                        <a:rPr lang="cs-CZ" sz="1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120 mm)</a:t>
                      </a:r>
                      <a:endParaRPr lang="cs-CZ" sz="14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35378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Výměna oken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12 000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Kč za 1 okno</a:t>
                      </a:r>
                      <a:endParaRPr lang="cs-CZ" sz="1800" b="0" dirty="0" smtClean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  <a:p>
                      <a:pPr algn="l"/>
                      <a:r>
                        <a:rPr lang="cs-CZ" sz="14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(trojsklo</a:t>
                      </a:r>
                      <a:r>
                        <a:rPr lang="cs-CZ" sz="14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a rám min. 7 cm)</a:t>
                      </a:r>
                      <a:endParaRPr lang="cs-CZ" sz="14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35378"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Výměna</a:t>
                      </a:r>
                      <a:r>
                        <a:rPr lang="cs-CZ" sz="1800" b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vchodových dveří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18 </a:t>
                      </a:r>
                      <a:r>
                        <a:rPr lang="cs-CZ" sz="1800" b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000 Kč</a:t>
                      </a:r>
                      <a:endParaRPr lang="cs-CZ" sz="1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43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26018649-4920-40CD-A2CF-5A13A4504793}"/>
              </a:ext>
            </a:extLst>
          </p:cNvPr>
          <p:cNvSpPr txBox="1"/>
          <p:nvPr/>
        </p:nvSpPr>
        <p:spPr>
          <a:xfrm>
            <a:off x="432000" y="1052736"/>
            <a:ext cx="8100440" cy="586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50"/>
                </a:solidFill>
              </a:rPr>
              <a:t>Způsob podání žádosti</a:t>
            </a:r>
            <a:r>
              <a:rPr lang="cs-CZ" sz="3200" b="1" dirty="0">
                <a:solidFill>
                  <a:srgbClr val="00B050"/>
                </a:solidFill>
              </a:rPr>
              <a:t>	</a:t>
            </a:r>
            <a:endParaRPr lang="cs-CZ" sz="9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cs-CZ" sz="2000" dirty="0"/>
              <a:t>Žádosti, včetně všech povinných i nepovinných příloh se podávají </a:t>
            </a:r>
            <a:r>
              <a:rPr lang="cs-CZ" sz="2000" dirty="0" smtClean="0"/>
              <a:t>pouze elektronicky </a:t>
            </a:r>
            <a:r>
              <a:rPr lang="cs-CZ" sz="2000" dirty="0"/>
              <a:t>prostřednictvím </a:t>
            </a:r>
            <a:r>
              <a:rPr lang="cs-CZ" sz="2000" dirty="0" err="1"/>
              <a:t>agendového</a:t>
            </a:r>
            <a:r>
              <a:rPr lang="cs-CZ" sz="2000" dirty="0"/>
              <a:t> informačního systému Státního fondu životního prostředí České republiky (dále jen „AIS SFŽP ČR“), který je dostupný na webových stránkách programu: www.novazelenausporam.cz. </a:t>
            </a:r>
            <a:endParaRPr lang="cs-CZ" sz="2000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Pro </a:t>
            </a:r>
            <a:r>
              <a:rPr lang="cs-CZ" sz="2000" dirty="0">
                <a:solidFill>
                  <a:srgbClr val="FF0000"/>
                </a:solidFill>
              </a:rPr>
              <a:t>registraci žadatele a následné podání žádosti v AIS SFŽP ČR je nutné mít zřízený některý z identifikačních prostředků pro vzdálené prokazování totožnosti napojených na Národní bod pro identifikaci a autentizaci (NIA). </a:t>
            </a:r>
            <a:r>
              <a:rPr lang="cs-CZ" sz="2000" dirty="0" smtClean="0">
                <a:solidFill>
                  <a:srgbClr val="FF0000"/>
                </a:solidFill>
              </a:rPr>
              <a:t>(Bankovní identita zatím není podporována)</a:t>
            </a:r>
          </a:p>
          <a:p>
            <a:endParaRPr lang="cs-CZ" sz="1400" dirty="0">
              <a:solidFill>
                <a:srgbClr val="FF0000"/>
              </a:solidFill>
            </a:endParaRPr>
          </a:p>
          <a:p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Přílohy: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Fotodokumentace – zásadní příloha stav před realizací, během realizace př. přiložený metr k materiálu, a po realizaci.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Odborný posudek – formulář, kde se vyplní, co chce žadatel realizovat potvrzený např. od MAS nebo jiného příslušného subjektu.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Doklad potvrzující vlastnictví bankovního účtu.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Potvrzení prokazující čerpání důchodu nebo příspěvku na bydlení.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Závěrečná zpráva o provedených aktivitách (opatřeních). </a:t>
            </a:r>
          </a:p>
        </p:txBody>
      </p:sp>
    </p:spTree>
    <p:extLst>
      <p:ext uri="{BB962C8B-B14F-4D97-AF65-F5344CB8AC3E}">
        <p14:creationId xmlns:p14="http://schemas.microsoft.com/office/powerpoint/2010/main" val="163498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1A96D54D-B268-4B35-9219-C930077DD996}"/>
              </a:ext>
            </a:extLst>
          </p:cNvPr>
          <p:cNvSpPr txBox="1"/>
          <p:nvPr/>
        </p:nvSpPr>
        <p:spPr>
          <a:xfrm>
            <a:off x="432000" y="1772816"/>
            <a:ext cx="8280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Více informací na: </a:t>
            </a:r>
          </a:p>
          <a:p>
            <a:pPr lvl="0" algn="ctr"/>
            <a:r>
              <a:rPr lang="cs-CZ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https://novazelenausporam.cz/</a:t>
            </a:r>
            <a:endParaRPr lang="cs-CZ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1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1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1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12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1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Děkujeme</a:t>
            </a:r>
            <a:r>
              <a:rPr lang="cs-CZ" sz="4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pozornost.</a:t>
            </a:r>
            <a:endParaRPr lang="cs-CZ" sz="4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67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317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Jung</dc:creator>
  <cp:lastModifiedBy>Kabelková</cp:lastModifiedBy>
  <cp:revision>331</cp:revision>
  <cp:lastPrinted>2018-12-05T19:03:49Z</cp:lastPrinted>
  <dcterms:created xsi:type="dcterms:W3CDTF">2017-10-31T11:52:50Z</dcterms:created>
  <dcterms:modified xsi:type="dcterms:W3CDTF">2022-11-21T22:50:25Z</dcterms:modified>
</cp:coreProperties>
</file>